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65" r:id="rId5"/>
    <p:sldId id="266" r:id="rId6"/>
    <p:sldId id="267" r:id="rId7"/>
    <p:sldId id="258" r:id="rId8"/>
    <p:sldId id="262"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5775"/>
  </p:normalViewPr>
  <p:slideViewPr>
    <p:cSldViewPr snapToGrid="0" snapToObjects="1">
      <p:cViewPr>
        <p:scale>
          <a:sx n="83" d="100"/>
          <a:sy n="83" d="100"/>
        </p:scale>
        <p:origin x="256"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a:pPr/>
              <a:t>6/23/21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a:t>6/23/21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a:t>6/23/21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a:t>6/23/21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a:t>6/23/21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a:t>6/23/21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a:t>6/23/21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a:t>6/23/21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a:t>6/23/21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a:t>6/23/21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dirty="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a:t>6/23/21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a:t>6/23/21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nltd.org.uk/2018/02/06/businesses-must-get-serious-purpose-beyond-profit-risk-losing-market-sh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BBA3-EFBB-DB42-8220-69DB1F1C25EF}"/>
              </a:ext>
            </a:extLst>
          </p:cNvPr>
          <p:cNvSpPr>
            <a:spLocks noGrp="1"/>
          </p:cNvSpPr>
          <p:nvPr>
            <p:ph type="ctrTitle"/>
          </p:nvPr>
        </p:nvSpPr>
        <p:spPr>
          <a:xfrm>
            <a:off x="1154955" y="1219201"/>
            <a:ext cx="9459030" cy="2727766"/>
          </a:xfrm>
        </p:spPr>
        <p:txBody>
          <a:bodyPr/>
          <a:lstStyle/>
          <a:p>
            <a:pPr algn="ctr"/>
            <a:endParaRPr lang="en-US" sz="3600" dirty="0"/>
          </a:p>
        </p:txBody>
      </p:sp>
      <p:sp>
        <p:nvSpPr>
          <p:cNvPr id="3" name="Subtitle 2">
            <a:extLst>
              <a:ext uri="{FF2B5EF4-FFF2-40B4-BE49-F238E27FC236}">
                <a16:creationId xmlns:a16="http://schemas.microsoft.com/office/drawing/2014/main" id="{B3F67844-F57D-734C-BB7E-EC77580819D7}"/>
              </a:ext>
            </a:extLst>
          </p:cNvPr>
          <p:cNvSpPr>
            <a:spLocks noGrp="1"/>
          </p:cNvSpPr>
          <p:nvPr>
            <p:ph type="subTitle" idx="1"/>
          </p:nvPr>
        </p:nvSpPr>
        <p:spPr>
          <a:xfrm>
            <a:off x="1305426" y="3600692"/>
            <a:ext cx="8825658" cy="1827835"/>
          </a:xfrm>
        </p:spPr>
        <p:txBody>
          <a:bodyPr>
            <a:normAutofit/>
          </a:bodyPr>
          <a:lstStyle/>
          <a:p>
            <a:endParaRPr lang="en-US" sz="2800" dirty="0"/>
          </a:p>
          <a:p>
            <a:pPr algn="ctr"/>
            <a:endParaRPr lang="en-US" sz="4700" dirty="0"/>
          </a:p>
        </p:txBody>
      </p:sp>
      <p:pic>
        <p:nvPicPr>
          <p:cNvPr id="5" name="Picture 4" descr="Text, chat or text message&#10;&#10;Description automatically generated">
            <a:extLst>
              <a:ext uri="{FF2B5EF4-FFF2-40B4-BE49-F238E27FC236}">
                <a16:creationId xmlns:a16="http://schemas.microsoft.com/office/drawing/2014/main" id="{8EF1C02C-6917-F649-B276-374D82A35CE7}"/>
              </a:ext>
            </a:extLst>
          </p:cNvPr>
          <p:cNvPicPr>
            <a:picLocks noChangeAspect="1"/>
          </p:cNvPicPr>
          <p:nvPr/>
        </p:nvPicPr>
        <p:blipFill>
          <a:blip r:embed="rId2"/>
          <a:stretch>
            <a:fillRect/>
          </a:stretch>
        </p:blipFill>
        <p:spPr>
          <a:xfrm>
            <a:off x="381000" y="447675"/>
            <a:ext cx="11430000" cy="5962650"/>
          </a:xfrm>
          <a:prstGeom prst="rect">
            <a:avLst/>
          </a:prstGeom>
        </p:spPr>
      </p:pic>
    </p:spTree>
    <p:extLst>
      <p:ext uri="{BB962C8B-B14F-4D97-AF65-F5344CB8AC3E}">
        <p14:creationId xmlns:p14="http://schemas.microsoft.com/office/powerpoint/2010/main" val="273162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2548-E78E-D145-9F97-9833B75E4A77}"/>
              </a:ext>
            </a:extLst>
          </p:cNvPr>
          <p:cNvSpPr>
            <a:spLocks noGrp="1"/>
          </p:cNvSpPr>
          <p:nvPr>
            <p:ph type="title"/>
          </p:nvPr>
        </p:nvSpPr>
        <p:spPr>
          <a:xfrm>
            <a:off x="1154954" y="729828"/>
            <a:ext cx="8761413" cy="1629832"/>
          </a:xfrm>
        </p:spPr>
        <p:txBody>
          <a:bodyPr/>
          <a:lstStyle/>
          <a:p>
            <a:r>
              <a:rPr lang="en-GB" b="1" dirty="0"/>
              <a:t>Social Enterprise Development</a:t>
            </a:r>
            <a:br>
              <a:rPr lang="en-GB" b="1" dirty="0"/>
            </a:br>
            <a:r>
              <a:rPr lang="en-GB" b="1" dirty="0"/>
              <a:t>Derek Browne</a:t>
            </a:r>
            <a:r>
              <a:rPr lang="en-GB" dirty="0"/>
              <a:t> </a:t>
            </a:r>
            <a:br>
              <a:rPr lang="en-GB" dirty="0"/>
            </a:br>
            <a:endParaRPr lang="en-US" dirty="0"/>
          </a:p>
        </p:txBody>
      </p:sp>
      <p:sp>
        <p:nvSpPr>
          <p:cNvPr id="3" name="Content Placeholder 2">
            <a:extLst>
              <a:ext uri="{FF2B5EF4-FFF2-40B4-BE49-F238E27FC236}">
                <a16:creationId xmlns:a16="http://schemas.microsoft.com/office/drawing/2014/main" id="{A12A3043-86EA-1B4C-9E96-C062FB575513}"/>
              </a:ext>
            </a:extLst>
          </p:cNvPr>
          <p:cNvSpPr>
            <a:spLocks noGrp="1"/>
          </p:cNvSpPr>
          <p:nvPr>
            <p:ph idx="1"/>
          </p:nvPr>
        </p:nvSpPr>
        <p:spPr/>
        <p:txBody>
          <a:bodyPr>
            <a:normAutofit fontScale="92500"/>
          </a:bodyPr>
          <a:lstStyle/>
          <a:p>
            <a:endParaRPr lang="en-GB" dirty="0"/>
          </a:p>
          <a:p>
            <a:pPr marL="0" indent="0">
              <a:buNone/>
            </a:pPr>
            <a:r>
              <a:rPr lang="en-GB" sz="2400" dirty="0"/>
              <a:t>How social enterprise is a key contributor to rural development and social inclusion and the opportunities for greater collaboration in developing social enterprise in communities.</a:t>
            </a:r>
          </a:p>
          <a:p>
            <a:pPr marL="0" indent="0">
              <a:buNone/>
            </a:pPr>
            <a:endParaRPr lang="en-GB" sz="2400" dirty="0"/>
          </a:p>
          <a:p>
            <a:r>
              <a:rPr lang="en-GB" sz="2400" dirty="0"/>
              <a:t>What is Social Enterprise?</a:t>
            </a:r>
          </a:p>
          <a:p>
            <a:r>
              <a:rPr lang="en-GB" sz="2400" dirty="0"/>
              <a:t>What is the ABC Social Enterprise Programme?</a:t>
            </a:r>
          </a:p>
          <a:p>
            <a:r>
              <a:rPr lang="en-GB" sz="2400" dirty="0"/>
              <a:t>Case Study: Rathfriland</a:t>
            </a:r>
          </a:p>
          <a:p>
            <a:pPr marL="0" indent="0">
              <a:buNone/>
            </a:pPr>
            <a:endParaRPr lang="en-US" dirty="0"/>
          </a:p>
        </p:txBody>
      </p:sp>
    </p:spTree>
    <p:extLst>
      <p:ext uri="{BB962C8B-B14F-4D97-AF65-F5344CB8AC3E}">
        <p14:creationId xmlns:p14="http://schemas.microsoft.com/office/powerpoint/2010/main" val="124648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12AB-545D-0349-B954-699248C2653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F228E44-9A44-1E4A-8F6A-4320346F6B8D}"/>
              </a:ext>
            </a:extLst>
          </p:cNvPr>
          <p:cNvSpPr>
            <a:spLocks noGrp="1"/>
          </p:cNvSpPr>
          <p:nvPr>
            <p:ph idx="1"/>
          </p:nvPr>
        </p:nvSpPr>
        <p:spPr/>
        <p:txBody>
          <a:bodyPr>
            <a:normAutofit fontScale="92500" lnSpcReduction="20000"/>
          </a:bodyPr>
          <a:lstStyle/>
          <a:p>
            <a:r>
              <a:rPr lang="en-US" dirty="0"/>
              <a:t>Derek Browne</a:t>
            </a:r>
          </a:p>
          <a:p>
            <a:r>
              <a:rPr lang="en-US" dirty="0"/>
              <a:t>Accountant and business adviser</a:t>
            </a:r>
          </a:p>
          <a:p>
            <a:r>
              <a:rPr lang="en-US" dirty="0"/>
              <a:t>Specialise in social enterprise </a:t>
            </a:r>
          </a:p>
          <a:p>
            <a:r>
              <a:rPr lang="en-US" dirty="0"/>
              <a:t>Deliver the Social Enterprise Programme for Armagh City, Banbridge &amp; Craigavon Borough Council – mentoring, business planning, networking, advice &amp; training</a:t>
            </a:r>
          </a:p>
          <a:p>
            <a:r>
              <a:rPr lang="en-US" dirty="0"/>
              <a:t>ABC Council is a mix of urban and rural communities with a population of approx. 200k</a:t>
            </a:r>
          </a:p>
          <a:p>
            <a:r>
              <a:rPr lang="en-US" dirty="0"/>
              <a:t>Strategic development - Town Centre Regeneration Task Force, Community Planning Working Group</a:t>
            </a:r>
          </a:p>
          <a:p>
            <a:r>
              <a:rPr lang="en-US" dirty="0" err="1"/>
              <a:t>Programme</a:t>
            </a:r>
            <a:r>
              <a:rPr lang="en-US" dirty="0"/>
              <a:t> focus on enterprise, linking community/social causes and enterprise, reconnecting communities with town/village centres </a:t>
            </a:r>
          </a:p>
        </p:txBody>
      </p:sp>
    </p:spTree>
    <p:extLst>
      <p:ext uri="{BB962C8B-B14F-4D97-AF65-F5344CB8AC3E}">
        <p14:creationId xmlns:p14="http://schemas.microsoft.com/office/powerpoint/2010/main" val="20254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02D1-3651-4F4F-9348-7843709B58F7}"/>
              </a:ext>
            </a:extLst>
          </p:cNvPr>
          <p:cNvSpPr>
            <a:spLocks noGrp="1"/>
          </p:cNvSpPr>
          <p:nvPr>
            <p:ph type="title"/>
          </p:nvPr>
        </p:nvSpPr>
        <p:spPr/>
        <p:txBody>
          <a:bodyPr/>
          <a:lstStyle/>
          <a:p>
            <a:r>
              <a:rPr lang="en-US" dirty="0"/>
              <a:t>What is Social Enterprise?</a:t>
            </a:r>
          </a:p>
        </p:txBody>
      </p:sp>
      <p:sp>
        <p:nvSpPr>
          <p:cNvPr id="3" name="Content Placeholder 2">
            <a:extLst>
              <a:ext uri="{FF2B5EF4-FFF2-40B4-BE49-F238E27FC236}">
                <a16:creationId xmlns:a16="http://schemas.microsoft.com/office/drawing/2014/main" id="{A26DD3C1-6E91-7F4A-B47E-D3C7FB5471E4}"/>
              </a:ext>
            </a:extLst>
          </p:cNvPr>
          <p:cNvSpPr>
            <a:spLocks noGrp="1"/>
          </p:cNvSpPr>
          <p:nvPr>
            <p:ph idx="1"/>
          </p:nvPr>
        </p:nvSpPr>
        <p:spPr>
          <a:xfrm>
            <a:off x="853439" y="2603500"/>
            <a:ext cx="10239281" cy="3602428"/>
          </a:xfrm>
        </p:spPr>
        <p:txBody>
          <a:bodyPr>
            <a:normAutofit fontScale="70000" lnSpcReduction="20000"/>
          </a:bodyPr>
          <a:lstStyle/>
          <a:p>
            <a:pPr marL="271576" indent="-253471" defTabSz="905255">
              <a:spcBef>
                <a:spcPts val="600"/>
              </a:spcBef>
              <a:buFont typeface="Arial"/>
              <a:buChar char="•"/>
              <a:defRPr sz="2574">
                <a:effectLst>
                  <a:outerShdw blurRad="37719" dist="37719" dir="2700000" rotWithShape="0">
                    <a:srgbClr val="000000">
                      <a:alpha val="43137"/>
                    </a:srgbClr>
                  </a:outerShdw>
                </a:effectLst>
                <a:latin typeface="Arial"/>
                <a:ea typeface="Arial"/>
                <a:cs typeface="Arial"/>
                <a:sym typeface="Arial"/>
              </a:defRPr>
            </a:pPr>
            <a:r>
              <a:rPr lang="en-GB" sz="2900" dirty="0">
                <a:latin typeface="Century Gothic" panose="020B0502020202020204" pitchFamily="34" charset="0"/>
              </a:rPr>
              <a:t>A social enterprise is “a </a:t>
            </a:r>
            <a:r>
              <a:rPr lang="en-GB" sz="2900" b="1" dirty="0">
                <a:latin typeface="Century Gothic" panose="020B0502020202020204" pitchFamily="34" charset="0"/>
              </a:rPr>
              <a:t>business</a:t>
            </a:r>
            <a:r>
              <a:rPr lang="en-GB" sz="2900" dirty="0">
                <a:latin typeface="Century Gothic" panose="020B0502020202020204" pitchFamily="34" charset="0"/>
              </a:rPr>
              <a:t> with primarily social objectives, whose surpluses are principally reinvested for that purpose, rather than being driven by the need to maximise profits for shareholders.”</a:t>
            </a:r>
          </a:p>
          <a:p>
            <a:pPr marL="271576" indent="-253471" defTabSz="905255">
              <a:spcBef>
                <a:spcPts val="600"/>
              </a:spcBef>
              <a:buFont typeface="Arial"/>
              <a:buChar char="•"/>
              <a:defRPr sz="2574">
                <a:effectLst/>
                <a:latin typeface="Arial"/>
                <a:ea typeface="Arial"/>
                <a:cs typeface="Arial"/>
                <a:sym typeface="Arial"/>
              </a:defRPr>
            </a:pPr>
            <a:r>
              <a:rPr lang="en-GB" sz="2900" dirty="0">
                <a:latin typeface="Century Gothic" panose="020B0502020202020204" pitchFamily="34" charset="0"/>
              </a:rPr>
              <a:t>A business focused on doing good as well as making money  (not not-for-profit)</a:t>
            </a:r>
          </a:p>
          <a:p>
            <a:pPr marL="271576" indent="-253471" defTabSz="905255">
              <a:spcBef>
                <a:spcPts val="600"/>
              </a:spcBef>
              <a:buFont typeface="Arial"/>
              <a:buChar char="•"/>
              <a:defRPr sz="2574">
                <a:effectLst/>
                <a:latin typeface="Arial"/>
                <a:ea typeface="Arial"/>
                <a:cs typeface="Arial"/>
                <a:sym typeface="Arial"/>
              </a:defRPr>
            </a:pPr>
            <a:r>
              <a:rPr lang="en-GB" sz="2900" dirty="0">
                <a:latin typeface="Century Gothic" panose="020B0502020202020204" pitchFamily="34" charset="0"/>
              </a:rPr>
              <a:t>Social enterprises should charge for what they do, and social entrepreneurs should be paid for what they do</a:t>
            </a:r>
          </a:p>
          <a:p>
            <a:pPr marL="271576" indent="-253471" defTabSz="905255">
              <a:spcBef>
                <a:spcPts val="600"/>
              </a:spcBef>
              <a:buFont typeface="Arial"/>
              <a:buChar char="•"/>
              <a:defRPr sz="2574">
                <a:effectLst/>
                <a:latin typeface="Arial"/>
                <a:ea typeface="Arial"/>
                <a:cs typeface="Arial"/>
                <a:sym typeface="Arial"/>
              </a:defRPr>
            </a:pPr>
            <a:r>
              <a:rPr lang="en-GB" sz="2900" dirty="0">
                <a:latin typeface="Century Gothic" panose="020B0502020202020204" pitchFamily="34" charset="0"/>
              </a:rPr>
              <a:t>SEs should aim to make a profit and be sustainable without depending on external funding </a:t>
            </a:r>
          </a:p>
          <a:p>
            <a:pPr marL="271576" indent="-253471" defTabSz="905255">
              <a:spcBef>
                <a:spcPts val="600"/>
              </a:spcBef>
              <a:buFont typeface="Arial"/>
              <a:buChar char="•"/>
              <a:defRPr sz="2574">
                <a:effectLst/>
                <a:latin typeface="Arial"/>
                <a:ea typeface="Arial"/>
                <a:cs typeface="Arial"/>
                <a:sym typeface="Arial"/>
              </a:defRPr>
            </a:pPr>
            <a:r>
              <a:rPr lang="en-GB" sz="2900" dirty="0">
                <a:latin typeface="Century Gothic" panose="020B0502020202020204" pitchFamily="34" charset="0"/>
              </a:rPr>
              <a:t>SEs can be in any business sector</a:t>
            </a:r>
          </a:p>
          <a:p>
            <a:pPr marL="271576" indent="-253471" defTabSz="905255">
              <a:spcBef>
                <a:spcPts val="600"/>
              </a:spcBef>
              <a:buFont typeface="Arial"/>
              <a:buChar char="•"/>
              <a:defRPr sz="2574">
                <a:effectLst/>
                <a:latin typeface="Arial"/>
                <a:ea typeface="Arial"/>
                <a:cs typeface="Arial"/>
                <a:sym typeface="Arial"/>
              </a:defRPr>
            </a:pPr>
            <a:r>
              <a:rPr lang="en-GB" sz="2900" dirty="0">
                <a:latin typeface="Century Gothic" panose="020B0502020202020204" pitchFamily="34" charset="0"/>
              </a:rPr>
              <a:t>SEs should compete on the basis of price, quality and customer service</a:t>
            </a:r>
          </a:p>
          <a:p>
            <a:pPr marL="271576" indent="-253471" defTabSz="905255">
              <a:spcBef>
                <a:spcPts val="600"/>
              </a:spcBef>
              <a:buFont typeface="Arial"/>
              <a:buChar char="•"/>
              <a:defRPr sz="2574">
                <a:effectLst/>
                <a:latin typeface="Arial"/>
                <a:ea typeface="Arial"/>
                <a:cs typeface="Arial"/>
                <a:sym typeface="Arial"/>
              </a:defRPr>
            </a:pPr>
            <a:r>
              <a:rPr lang="en-GB" sz="2900" dirty="0">
                <a:latin typeface="Century Gothic" panose="020B0502020202020204" pitchFamily="34" charset="0"/>
              </a:rPr>
              <a:t>The key difference is how profits are used</a:t>
            </a:r>
          </a:p>
        </p:txBody>
      </p:sp>
    </p:spTree>
    <p:extLst>
      <p:ext uri="{BB962C8B-B14F-4D97-AF65-F5344CB8AC3E}">
        <p14:creationId xmlns:p14="http://schemas.microsoft.com/office/powerpoint/2010/main" val="15551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F1D3-4E89-1A43-B579-2EEE02B16D7C}"/>
              </a:ext>
            </a:extLst>
          </p:cNvPr>
          <p:cNvSpPr>
            <a:spLocks noGrp="1"/>
          </p:cNvSpPr>
          <p:nvPr>
            <p:ph type="title"/>
          </p:nvPr>
        </p:nvSpPr>
        <p:spPr/>
        <p:txBody>
          <a:bodyPr/>
          <a:lstStyle/>
          <a:p>
            <a:r>
              <a:rPr lang="en-US" dirty="0"/>
              <a:t>Benefits of Social Enterprise</a:t>
            </a:r>
          </a:p>
        </p:txBody>
      </p:sp>
      <p:sp>
        <p:nvSpPr>
          <p:cNvPr id="3" name="Content Placeholder 2">
            <a:extLst>
              <a:ext uri="{FF2B5EF4-FFF2-40B4-BE49-F238E27FC236}">
                <a16:creationId xmlns:a16="http://schemas.microsoft.com/office/drawing/2014/main" id="{6471B744-C7F5-2D44-92AE-E22B30560FA9}"/>
              </a:ext>
            </a:extLst>
          </p:cNvPr>
          <p:cNvSpPr>
            <a:spLocks noGrp="1"/>
          </p:cNvSpPr>
          <p:nvPr>
            <p:ph idx="1"/>
          </p:nvPr>
        </p:nvSpPr>
        <p:spPr/>
        <p:txBody>
          <a:bodyPr/>
          <a:lstStyle/>
          <a:p>
            <a:pPr marL="0" indent="0" defTabSz="429768">
              <a:spcBef>
                <a:spcPts val="0"/>
              </a:spcBef>
              <a:buSzTx/>
              <a:buNone/>
              <a:defRPr sz="1879">
                <a:solidFill>
                  <a:srgbClr val="121212"/>
                </a:solidFill>
                <a:effectLst/>
                <a:latin typeface="+mn-lt"/>
                <a:ea typeface="+mn-ea"/>
                <a:cs typeface="+mn-cs"/>
                <a:sym typeface="Helvetica"/>
              </a:defRPr>
            </a:pPr>
            <a:r>
              <a:rPr lang="en-GB" dirty="0">
                <a:solidFill>
                  <a:schemeClr val="tx1"/>
                </a:solidFill>
              </a:rPr>
              <a:t>Peter Holbrook, chief executive of Social Enterprise UK, “the rise of social enterprise businesses could help fix many of society’s ills.  These are businesses that are outperforming traditional SMEs on turnover and innovation, and they are leading the way when it comes to diversity and fair pay, as well as creating jobs and opportunities in the communities where they are needed most.”</a:t>
            </a:r>
          </a:p>
          <a:p>
            <a:pPr marL="0" indent="0" defTabSz="429768">
              <a:spcBef>
                <a:spcPts val="0"/>
              </a:spcBef>
              <a:buSzTx/>
              <a:buNone/>
              <a:defRPr sz="1879">
                <a:solidFill>
                  <a:srgbClr val="121212"/>
                </a:solidFill>
                <a:effectLst/>
                <a:latin typeface="+mn-lt"/>
                <a:ea typeface="+mn-ea"/>
                <a:cs typeface="+mn-cs"/>
                <a:sym typeface="Helvetica"/>
              </a:defRPr>
            </a:pPr>
            <a:endParaRPr lang="en-GB" dirty="0">
              <a:solidFill>
                <a:schemeClr val="tx1"/>
              </a:solidFill>
            </a:endParaRPr>
          </a:p>
          <a:p>
            <a:pPr marL="0" indent="0" defTabSz="429768">
              <a:spcBef>
                <a:spcPts val="0"/>
              </a:spcBef>
              <a:buSzTx/>
              <a:buNone/>
              <a:defRPr sz="1879">
                <a:solidFill>
                  <a:srgbClr val="000000"/>
                </a:solidFill>
                <a:effectLst/>
                <a:latin typeface="+mn-lt"/>
                <a:ea typeface="+mn-ea"/>
                <a:cs typeface="+mn-cs"/>
                <a:sym typeface="Helvetica"/>
              </a:defRPr>
            </a:pPr>
            <a:r>
              <a:rPr lang="en-GB" dirty="0">
                <a:solidFill>
                  <a:schemeClr val="tx1"/>
                </a:solidFill>
              </a:rPr>
              <a:t>Demand from the market is fuelling a boom. </a:t>
            </a:r>
            <a:r>
              <a:rPr lang="en-GB" dirty="0" err="1">
                <a:solidFill>
                  <a:schemeClr val="tx1"/>
                </a:solidFill>
              </a:rPr>
              <a:t>UnLtd</a:t>
            </a:r>
            <a:r>
              <a:rPr lang="en-GB" dirty="0">
                <a:solidFill>
                  <a:schemeClr val="tx1"/>
                </a:solidFill>
              </a:rPr>
              <a:t> found </a:t>
            </a:r>
            <a:r>
              <a:rPr lang="en-GB" dirty="0">
                <a:solidFill>
                  <a:schemeClr val="tx1"/>
                </a:solidFill>
                <a:hlinkClick r:id="rId2">
                  <a:extLst>
                    <a:ext uri="{A12FA001-AC4F-418D-AE19-62706E023703}">
                      <ahyp:hlinkClr xmlns:ahyp="http://schemas.microsoft.com/office/drawing/2018/hyperlinkcolor" val="tx"/>
                    </a:ext>
                  </a:extLst>
                </a:hlinkClick>
              </a:rPr>
              <a:t>73% of consumers</a:t>
            </a:r>
            <a:r>
              <a:rPr lang="en-GB" dirty="0">
                <a:solidFill>
                  <a:schemeClr val="tx1"/>
                </a:solidFill>
              </a:rPr>
              <a:t> are more likely to buy from brands that put purpose before profit. Among those under 35, it’s 81%.</a:t>
            </a:r>
          </a:p>
          <a:p>
            <a:endParaRPr lang="en-US" dirty="0"/>
          </a:p>
        </p:txBody>
      </p:sp>
    </p:spTree>
    <p:extLst>
      <p:ext uri="{BB962C8B-B14F-4D97-AF65-F5344CB8AC3E}">
        <p14:creationId xmlns:p14="http://schemas.microsoft.com/office/powerpoint/2010/main" val="375073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1B48-85EF-5841-AAF5-C6BAA395B677}"/>
              </a:ext>
            </a:extLst>
          </p:cNvPr>
          <p:cNvSpPr>
            <a:spLocks noGrp="1"/>
          </p:cNvSpPr>
          <p:nvPr>
            <p:ph type="title"/>
          </p:nvPr>
        </p:nvSpPr>
        <p:spPr>
          <a:xfrm>
            <a:off x="1154954" y="973668"/>
            <a:ext cx="9892797" cy="706964"/>
          </a:xfrm>
        </p:spPr>
        <p:txBody>
          <a:bodyPr/>
          <a:lstStyle/>
          <a:p>
            <a:r>
              <a:rPr lang="en-GB" dirty="0"/>
              <a:t>ABC Council Social Enterprise Programme </a:t>
            </a:r>
            <a:endParaRPr lang="en-US" dirty="0"/>
          </a:p>
        </p:txBody>
      </p:sp>
      <p:sp>
        <p:nvSpPr>
          <p:cNvPr id="3" name="Content Placeholder 2">
            <a:extLst>
              <a:ext uri="{FF2B5EF4-FFF2-40B4-BE49-F238E27FC236}">
                <a16:creationId xmlns:a16="http://schemas.microsoft.com/office/drawing/2014/main" id="{B949FDBF-02DE-C843-80CE-539BEEBB1B8A}"/>
              </a:ext>
            </a:extLst>
          </p:cNvPr>
          <p:cNvSpPr>
            <a:spLocks noGrp="1"/>
          </p:cNvSpPr>
          <p:nvPr>
            <p:ph idx="1"/>
          </p:nvPr>
        </p:nvSpPr>
        <p:spPr/>
        <p:txBody>
          <a:bodyPr>
            <a:normAutofit fontScale="85000" lnSpcReduction="20000"/>
          </a:bodyPr>
          <a:lstStyle/>
          <a:p>
            <a:pPr marL="0" indent="18288">
              <a:lnSpc>
                <a:spcPct val="90000"/>
              </a:lnSpc>
              <a:buSzTx/>
              <a:buFont typeface="Wingdings"/>
              <a:buNone/>
              <a:defRPr sz="2800">
                <a:latin typeface="Arial"/>
                <a:ea typeface="Arial"/>
                <a:cs typeface="Arial"/>
                <a:sym typeface="Arial"/>
              </a:defRPr>
            </a:pPr>
            <a:endParaRPr lang="en-GB" dirty="0"/>
          </a:p>
          <a:p>
            <a:pPr>
              <a:lnSpc>
                <a:spcPct val="90000"/>
              </a:lnSpc>
              <a:spcBef>
                <a:spcPts val="600"/>
              </a:spcBef>
              <a:buFont typeface="Arial"/>
              <a:buChar char="•"/>
              <a:defRPr sz="2800">
                <a:latin typeface="Arial"/>
                <a:ea typeface="Arial"/>
                <a:cs typeface="Arial"/>
                <a:sym typeface="Arial"/>
              </a:defRPr>
            </a:pPr>
            <a:r>
              <a:rPr lang="en-GB" dirty="0"/>
              <a:t>SE Strategy sets out a framework for the development of social enterprise in the borough</a:t>
            </a:r>
          </a:p>
          <a:p>
            <a:pPr>
              <a:lnSpc>
                <a:spcPct val="90000"/>
              </a:lnSpc>
              <a:spcBef>
                <a:spcPts val="600"/>
              </a:spcBef>
              <a:buFont typeface="Arial"/>
              <a:buChar char="•"/>
              <a:defRPr sz="2800">
                <a:latin typeface="Arial"/>
                <a:ea typeface="Arial"/>
                <a:cs typeface="Arial"/>
                <a:sym typeface="Arial"/>
              </a:defRPr>
            </a:pPr>
            <a:r>
              <a:rPr lang="en-GB" dirty="0"/>
              <a:t>Set in context of the Programme for Government, Connected - the ABC Community Plan and other strategic initiatives</a:t>
            </a:r>
          </a:p>
          <a:p>
            <a:pPr>
              <a:lnSpc>
                <a:spcPct val="90000"/>
              </a:lnSpc>
              <a:spcBef>
                <a:spcPts val="600"/>
              </a:spcBef>
              <a:buFont typeface="Arial"/>
              <a:buChar char="•"/>
              <a:defRPr sz="2800">
                <a:latin typeface="Arial"/>
                <a:ea typeface="Arial"/>
                <a:cs typeface="Arial"/>
                <a:sym typeface="Arial"/>
              </a:defRPr>
            </a:pPr>
            <a:r>
              <a:rPr lang="en-GB" dirty="0"/>
              <a:t>Placing social enterprise as an important part of economic and community development plans in the borough</a:t>
            </a:r>
          </a:p>
          <a:p>
            <a:pPr>
              <a:lnSpc>
                <a:spcPct val="90000"/>
              </a:lnSpc>
              <a:spcBef>
                <a:spcPts val="600"/>
              </a:spcBef>
              <a:buFont typeface="Arial"/>
              <a:buChar char="•"/>
              <a:defRPr sz="2800">
                <a:latin typeface="Arial"/>
                <a:ea typeface="Arial"/>
                <a:cs typeface="Arial"/>
                <a:sym typeface="Arial"/>
              </a:defRPr>
            </a:pPr>
            <a:r>
              <a:rPr lang="en-GB" dirty="0"/>
              <a:t>Sets targets for start ups and job creation</a:t>
            </a:r>
          </a:p>
          <a:p>
            <a:pPr>
              <a:lnSpc>
                <a:spcPct val="90000"/>
              </a:lnSpc>
              <a:spcBef>
                <a:spcPts val="600"/>
              </a:spcBef>
              <a:buFont typeface="Arial"/>
              <a:buChar char="•"/>
              <a:defRPr sz="2800">
                <a:latin typeface="Arial"/>
                <a:ea typeface="Arial"/>
                <a:cs typeface="Arial"/>
                <a:sym typeface="Arial"/>
              </a:defRPr>
            </a:pPr>
            <a:r>
              <a:rPr lang="en-GB" dirty="0"/>
              <a:t>Programme provides mentoring, business support, business planning, networking and collaboration, advice, training and signposting</a:t>
            </a:r>
          </a:p>
          <a:p>
            <a:endParaRPr lang="en-US" dirty="0"/>
          </a:p>
        </p:txBody>
      </p:sp>
    </p:spTree>
    <p:extLst>
      <p:ext uri="{BB962C8B-B14F-4D97-AF65-F5344CB8AC3E}">
        <p14:creationId xmlns:p14="http://schemas.microsoft.com/office/powerpoint/2010/main" val="352594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AA45-864C-414D-9D6D-F17EF965A7C8}"/>
              </a:ext>
            </a:extLst>
          </p:cNvPr>
          <p:cNvSpPr>
            <a:spLocks noGrp="1"/>
          </p:cNvSpPr>
          <p:nvPr>
            <p:ph type="title"/>
          </p:nvPr>
        </p:nvSpPr>
        <p:spPr>
          <a:xfrm>
            <a:off x="1154954" y="604434"/>
            <a:ext cx="8761413" cy="1549830"/>
          </a:xfrm>
        </p:spPr>
        <p:txBody>
          <a:bodyPr/>
          <a:lstStyle/>
          <a:p>
            <a:r>
              <a:rPr lang="en-US" dirty="0"/>
              <a:t>Case Study: </a:t>
            </a:r>
            <a:br>
              <a:rPr lang="en-US" dirty="0"/>
            </a:br>
            <a:r>
              <a:rPr lang="en-US" dirty="0"/>
              <a:t>Rathfriland &amp; District Regeneration Co</a:t>
            </a:r>
          </a:p>
        </p:txBody>
      </p:sp>
      <p:sp>
        <p:nvSpPr>
          <p:cNvPr id="3" name="Content Placeholder 2">
            <a:extLst>
              <a:ext uri="{FF2B5EF4-FFF2-40B4-BE49-F238E27FC236}">
                <a16:creationId xmlns:a16="http://schemas.microsoft.com/office/drawing/2014/main" id="{6BC73C1F-1B94-B84B-9985-BFA4C07264A8}"/>
              </a:ext>
            </a:extLst>
          </p:cNvPr>
          <p:cNvSpPr>
            <a:spLocks noGrp="1"/>
          </p:cNvSpPr>
          <p:nvPr>
            <p:ph idx="1"/>
          </p:nvPr>
        </p:nvSpPr>
        <p:spPr/>
        <p:txBody>
          <a:bodyPr/>
          <a:lstStyle/>
          <a:p>
            <a:r>
              <a:rPr lang="en-US" dirty="0"/>
              <a:t>Rathfriland is a large village, Co. Down – Pop. 2,700 – ABC Council</a:t>
            </a:r>
          </a:p>
          <a:p>
            <a:r>
              <a:rPr lang="en-US" dirty="0"/>
              <a:t>Rural area</a:t>
            </a:r>
          </a:p>
          <a:p>
            <a:r>
              <a:rPr lang="en-US" dirty="0"/>
              <a:t>Gateway to the Mournes</a:t>
            </a:r>
          </a:p>
          <a:p>
            <a:r>
              <a:rPr lang="en-US" dirty="0"/>
              <a:t>Rich history and heritage</a:t>
            </a:r>
          </a:p>
          <a:p>
            <a:r>
              <a:rPr lang="en-US" dirty="0"/>
              <a:t>Village square – Market House  </a:t>
            </a:r>
          </a:p>
          <a:p>
            <a:r>
              <a:rPr lang="en-US" dirty="0"/>
              <a:t>Declining village commercial centre – several empty buildings</a:t>
            </a:r>
          </a:p>
          <a:p>
            <a:r>
              <a:rPr lang="en-US" dirty="0"/>
              <a:t>Lots of community activity – lots of community space</a:t>
            </a:r>
          </a:p>
          <a:p>
            <a:r>
              <a:rPr lang="en-US" dirty="0"/>
              <a:t>RDRC is a community owned regeneration co.</a:t>
            </a:r>
          </a:p>
        </p:txBody>
      </p:sp>
    </p:spTree>
    <p:extLst>
      <p:ext uri="{BB962C8B-B14F-4D97-AF65-F5344CB8AC3E}">
        <p14:creationId xmlns:p14="http://schemas.microsoft.com/office/powerpoint/2010/main" val="76574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DD5575D6-3AEA-DA4F-804E-87B62138C5C9}"/>
              </a:ext>
            </a:extLst>
          </p:cNvPr>
          <p:cNvSpPr>
            <a:spLocks noGrp="1"/>
          </p:cNvSpPr>
          <p:nvPr>
            <p:ph type="title"/>
          </p:nvPr>
        </p:nvSpPr>
        <p:spPr>
          <a:xfrm>
            <a:off x="639098" y="629265"/>
            <a:ext cx="6072776" cy="970935"/>
          </a:xfrm>
        </p:spPr>
        <p:txBody>
          <a:bodyPr>
            <a:normAutofit/>
          </a:bodyPr>
          <a:lstStyle/>
          <a:p>
            <a:r>
              <a:rPr lang="en-US" dirty="0">
                <a:solidFill>
                  <a:schemeClr val="tx1"/>
                </a:solidFill>
              </a:rPr>
              <a:t>Chandlers House</a:t>
            </a:r>
          </a:p>
        </p:txBody>
      </p:sp>
      <p:pic>
        <p:nvPicPr>
          <p:cNvPr id="5" name="Picture 4" descr="A picture containing sky, outdoor, building, old&#10;&#10;Description automatically generated">
            <a:extLst>
              <a:ext uri="{FF2B5EF4-FFF2-40B4-BE49-F238E27FC236}">
                <a16:creationId xmlns:a16="http://schemas.microsoft.com/office/drawing/2014/main" id="{0A67A437-6497-C640-A38A-DA5ADE2AE926}"/>
              </a:ext>
            </a:extLst>
          </p:cNvPr>
          <p:cNvPicPr>
            <a:picLocks noChangeAspect="1"/>
          </p:cNvPicPr>
          <p:nvPr/>
        </p:nvPicPr>
        <p:blipFill rotWithShape="1">
          <a:blip r:embed="rId3"/>
          <a:srcRect l="24072" r="20534" b="1"/>
          <a:stretch/>
        </p:blipFill>
        <p:spPr>
          <a:xfrm>
            <a:off x="4745620" y="486136"/>
            <a:ext cx="6724891" cy="5868365"/>
          </a:xfrm>
          <a:prstGeom prst="rect">
            <a:avLst/>
          </a:prstGeom>
        </p:spPr>
      </p:pic>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A70F051-809A-4E43-A2D8-627A3BD930DA}"/>
              </a:ext>
            </a:extLst>
          </p:cNvPr>
          <p:cNvSpPr>
            <a:spLocks noGrp="1"/>
          </p:cNvSpPr>
          <p:nvPr>
            <p:ph idx="1"/>
          </p:nvPr>
        </p:nvSpPr>
        <p:spPr>
          <a:xfrm>
            <a:off x="639098" y="1504709"/>
            <a:ext cx="6072776" cy="4725766"/>
          </a:xfrm>
        </p:spPr>
        <p:txBody>
          <a:bodyPr anchor="ctr">
            <a:normAutofit/>
          </a:bodyPr>
          <a:lstStyle/>
          <a:p>
            <a:pPr>
              <a:lnSpc>
                <a:spcPct val="90000"/>
              </a:lnSpc>
            </a:pPr>
            <a:r>
              <a:rPr lang="en-US" sz="1700" dirty="0">
                <a:solidFill>
                  <a:schemeClr val="tx1"/>
                </a:solidFill>
              </a:rPr>
              <a:t>Former bank premises – empty since 2017</a:t>
            </a:r>
          </a:p>
          <a:p>
            <a:pPr>
              <a:lnSpc>
                <a:spcPct val="90000"/>
              </a:lnSpc>
            </a:pPr>
            <a:r>
              <a:rPr lang="en-US" sz="1700" dirty="0">
                <a:solidFill>
                  <a:schemeClr val="tx1"/>
                </a:solidFill>
              </a:rPr>
              <a:t>Acquired by RDRC in 2014</a:t>
            </a:r>
          </a:p>
          <a:p>
            <a:pPr>
              <a:lnSpc>
                <a:spcPct val="90000"/>
              </a:lnSpc>
            </a:pPr>
            <a:r>
              <a:rPr lang="en-US" sz="1700" dirty="0">
                <a:solidFill>
                  <a:schemeClr val="tx1"/>
                </a:solidFill>
              </a:rPr>
              <a:t>3 storeys – deteriorating condition</a:t>
            </a:r>
          </a:p>
          <a:p>
            <a:pPr>
              <a:lnSpc>
                <a:spcPct val="90000"/>
              </a:lnSpc>
            </a:pPr>
            <a:r>
              <a:rPr lang="en-US" sz="1700" dirty="0">
                <a:solidFill>
                  <a:schemeClr val="tx1"/>
                </a:solidFill>
              </a:rPr>
              <a:t>Built in 1800’s - part of a vibrant village square</a:t>
            </a:r>
          </a:p>
          <a:p>
            <a:pPr>
              <a:lnSpc>
                <a:spcPct val="90000"/>
              </a:lnSpc>
            </a:pPr>
            <a:r>
              <a:rPr lang="en-US" sz="1700" dirty="0">
                <a:solidFill>
                  <a:schemeClr val="tx1"/>
                </a:solidFill>
              </a:rPr>
              <a:t>Plans for community use - no evidence of need</a:t>
            </a:r>
          </a:p>
          <a:p>
            <a:pPr>
              <a:lnSpc>
                <a:spcPct val="90000"/>
              </a:lnSpc>
            </a:pPr>
            <a:r>
              <a:rPr lang="en-US" sz="1700" dirty="0">
                <a:solidFill>
                  <a:schemeClr val="tx1"/>
                </a:solidFill>
              </a:rPr>
              <a:t>Needs and opportunities – music/ arts venue, heritage, residential</a:t>
            </a:r>
          </a:p>
          <a:p>
            <a:pPr>
              <a:lnSpc>
                <a:spcPct val="90000"/>
              </a:lnSpc>
            </a:pPr>
            <a:r>
              <a:rPr lang="en-US" sz="1700" dirty="0">
                <a:solidFill>
                  <a:schemeClr val="tx1"/>
                </a:solidFill>
              </a:rPr>
              <a:t>AHF support, Village Catalyst</a:t>
            </a:r>
          </a:p>
          <a:p>
            <a:pPr>
              <a:lnSpc>
                <a:spcPct val="90000"/>
              </a:lnSpc>
            </a:pPr>
            <a:r>
              <a:rPr lang="en-US" sz="1700" dirty="0">
                <a:solidFill>
                  <a:schemeClr val="tx1"/>
                </a:solidFill>
              </a:rPr>
              <a:t>Planning approval in place – music/arts venue ground floor, 4 apartments upper floors</a:t>
            </a:r>
          </a:p>
          <a:p>
            <a:pPr>
              <a:lnSpc>
                <a:spcPct val="90000"/>
              </a:lnSpc>
            </a:pPr>
            <a:r>
              <a:rPr lang="en-US" sz="1700" dirty="0">
                <a:solidFill>
                  <a:schemeClr val="tx1"/>
                </a:solidFill>
              </a:rPr>
              <a:t>Finalising finance package mix of funding, loan and community investment - £600k project</a:t>
            </a:r>
          </a:p>
          <a:p>
            <a:pPr>
              <a:lnSpc>
                <a:spcPct val="90000"/>
              </a:lnSpc>
            </a:pPr>
            <a:r>
              <a:rPr lang="en-US" sz="1700" dirty="0">
                <a:solidFill>
                  <a:schemeClr val="tx1"/>
                </a:solidFill>
              </a:rPr>
              <a:t>Plans to start work within 2 months</a:t>
            </a:r>
          </a:p>
        </p:txBody>
      </p:sp>
    </p:spTree>
    <p:extLst>
      <p:ext uri="{BB962C8B-B14F-4D97-AF65-F5344CB8AC3E}">
        <p14:creationId xmlns:p14="http://schemas.microsoft.com/office/powerpoint/2010/main" val="245350102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8884-F69C-C041-8366-C58C3B58EB99}"/>
              </a:ext>
            </a:extLst>
          </p:cNvPr>
          <p:cNvSpPr>
            <a:spLocks noGrp="1"/>
          </p:cNvSpPr>
          <p:nvPr>
            <p:ph type="title"/>
          </p:nvPr>
        </p:nvSpPr>
        <p:spPr/>
        <p:txBody>
          <a:bodyPr/>
          <a:lstStyle/>
          <a:p>
            <a:r>
              <a:rPr lang="en-US" dirty="0"/>
              <a:t>Outcomes of social enterprise model</a:t>
            </a:r>
          </a:p>
        </p:txBody>
      </p:sp>
      <p:sp>
        <p:nvSpPr>
          <p:cNvPr id="3" name="Content Placeholder 2">
            <a:extLst>
              <a:ext uri="{FF2B5EF4-FFF2-40B4-BE49-F238E27FC236}">
                <a16:creationId xmlns:a16="http://schemas.microsoft.com/office/drawing/2014/main" id="{3A1C0599-57C4-2D45-8211-4413022E032E}"/>
              </a:ext>
            </a:extLst>
          </p:cNvPr>
          <p:cNvSpPr>
            <a:spLocks noGrp="1"/>
          </p:cNvSpPr>
          <p:nvPr>
            <p:ph sz="half" idx="1"/>
          </p:nvPr>
        </p:nvSpPr>
        <p:spPr>
          <a:xfrm>
            <a:off x="670560" y="2603500"/>
            <a:ext cx="5309552" cy="3705860"/>
          </a:xfrm>
        </p:spPr>
        <p:txBody>
          <a:bodyPr>
            <a:noAutofit/>
          </a:bodyPr>
          <a:lstStyle/>
          <a:p>
            <a:r>
              <a:rPr lang="en-US" sz="2000" dirty="0"/>
              <a:t>Community involvement, activity and participation</a:t>
            </a:r>
          </a:p>
          <a:p>
            <a:r>
              <a:rPr lang="en-US" sz="2000" dirty="0"/>
              <a:t>Taking a broad view of opportunity</a:t>
            </a:r>
          </a:p>
          <a:p>
            <a:r>
              <a:rPr lang="en-US" sz="2000" dirty="0"/>
              <a:t>Challenging the normal, open to new ideas and new thinking</a:t>
            </a:r>
          </a:p>
          <a:p>
            <a:r>
              <a:rPr lang="en-US" sz="2000" dirty="0"/>
              <a:t>Creating a facility for everyone</a:t>
            </a:r>
          </a:p>
          <a:p>
            <a:r>
              <a:rPr lang="en-US" sz="2000" dirty="0"/>
              <a:t>Sense of place and shared history</a:t>
            </a:r>
          </a:p>
          <a:p>
            <a:r>
              <a:rPr lang="en-US" sz="2000" dirty="0"/>
              <a:t>Bringing life to the village </a:t>
            </a:r>
            <a:r>
              <a:rPr lang="en-US" sz="2000" dirty="0" err="1"/>
              <a:t>centre</a:t>
            </a:r>
            <a:endParaRPr lang="en-US" sz="2000" dirty="0"/>
          </a:p>
          <a:p>
            <a:r>
              <a:rPr lang="en-US" sz="2000" dirty="0"/>
              <a:t>Residential use</a:t>
            </a:r>
          </a:p>
        </p:txBody>
      </p:sp>
      <p:sp>
        <p:nvSpPr>
          <p:cNvPr id="4" name="Content Placeholder 3">
            <a:extLst>
              <a:ext uri="{FF2B5EF4-FFF2-40B4-BE49-F238E27FC236}">
                <a16:creationId xmlns:a16="http://schemas.microsoft.com/office/drawing/2014/main" id="{AFA4C515-D689-E146-8E0E-7AD8DB81A7E4}"/>
              </a:ext>
            </a:extLst>
          </p:cNvPr>
          <p:cNvSpPr>
            <a:spLocks noGrp="1"/>
          </p:cNvSpPr>
          <p:nvPr>
            <p:ph sz="half" idx="2"/>
          </p:nvPr>
        </p:nvSpPr>
        <p:spPr>
          <a:xfrm>
            <a:off x="6208712" y="2603500"/>
            <a:ext cx="5309552" cy="3705860"/>
          </a:xfrm>
        </p:spPr>
        <p:txBody>
          <a:bodyPr>
            <a:normAutofit fontScale="77500" lnSpcReduction="20000"/>
          </a:bodyPr>
          <a:lstStyle/>
          <a:p>
            <a:r>
              <a:rPr lang="en-US" sz="2400" dirty="0"/>
              <a:t>Generating profit for good</a:t>
            </a:r>
          </a:p>
          <a:p>
            <a:r>
              <a:rPr lang="en-US" sz="2400" dirty="0"/>
              <a:t>Catalyst for other businesses</a:t>
            </a:r>
          </a:p>
          <a:p>
            <a:r>
              <a:rPr lang="en-US" sz="2400" dirty="0"/>
              <a:t>Community focused – involvement, participation, connection</a:t>
            </a:r>
          </a:p>
          <a:p>
            <a:r>
              <a:rPr lang="en-US" sz="2400" dirty="0"/>
              <a:t>What is best for the area – what is needed, who can benefit?</a:t>
            </a:r>
          </a:p>
          <a:p>
            <a:r>
              <a:rPr lang="en-US" sz="2400" dirty="0"/>
              <a:t>Social purpose – people investing in their own community</a:t>
            </a:r>
          </a:p>
          <a:p>
            <a:r>
              <a:rPr lang="en-US" sz="2400" dirty="0"/>
              <a:t>Profits reinvested &amp; </a:t>
            </a:r>
            <a:r>
              <a:rPr lang="en-US" sz="2400" dirty="0" err="1"/>
              <a:t>sustainablility</a:t>
            </a:r>
            <a:endParaRPr lang="en-US" sz="2400" dirty="0"/>
          </a:p>
          <a:p>
            <a:r>
              <a:rPr lang="en-US" sz="2400" dirty="0"/>
              <a:t>Connecting community with the village </a:t>
            </a:r>
            <a:r>
              <a:rPr lang="en-US" sz="2400" dirty="0" err="1"/>
              <a:t>centre</a:t>
            </a:r>
            <a:r>
              <a:rPr lang="en-US" sz="2400" dirty="0"/>
              <a:t> -  a sense of “our place for everyone”</a:t>
            </a:r>
          </a:p>
          <a:p>
            <a:endParaRPr lang="en-US" dirty="0"/>
          </a:p>
        </p:txBody>
      </p:sp>
    </p:spTree>
    <p:extLst>
      <p:ext uri="{BB962C8B-B14F-4D97-AF65-F5344CB8AC3E}">
        <p14:creationId xmlns:p14="http://schemas.microsoft.com/office/powerpoint/2010/main" val="79282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1929</TotalTime>
  <Words>708</Words>
  <Application>Microsoft Macintosh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Wingdings</vt:lpstr>
      <vt:lpstr>Wingdings 3</vt:lpstr>
      <vt:lpstr>Ion Boardroom</vt:lpstr>
      <vt:lpstr>PowerPoint Presentation</vt:lpstr>
      <vt:lpstr>Social Enterprise Development Derek Browne  </vt:lpstr>
      <vt:lpstr>Introduction</vt:lpstr>
      <vt:lpstr>What is Social Enterprise?</vt:lpstr>
      <vt:lpstr>Benefits of Social Enterprise</vt:lpstr>
      <vt:lpstr>ABC Council Social Enterprise Programme </vt:lpstr>
      <vt:lpstr>Case Study:  Rathfriland &amp; District Regeneration Co</vt:lpstr>
      <vt:lpstr>Chandlers House</vt:lpstr>
      <vt:lpstr>Outcomes of social enterprise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Trust Network   Diversity, authenticity, regeneration: Delivering the High Street recovery</dc:title>
  <dc:creator>Derek Browne</dc:creator>
  <cp:lastModifiedBy>Derek Browne</cp:lastModifiedBy>
  <cp:revision>18</cp:revision>
  <dcterms:created xsi:type="dcterms:W3CDTF">2021-05-06T09:39:22Z</dcterms:created>
  <dcterms:modified xsi:type="dcterms:W3CDTF">2021-06-23T22:55:15Z</dcterms:modified>
</cp:coreProperties>
</file>