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harts/chart3.xml" ContentType="application/vnd.openxmlformats-officedocument.drawingml.char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25"/>
  </p:notesMasterIdLst>
  <p:handoutMasterIdLst>
    <p:handoutMasterId r:id="rId26"/>
  </p:handoutMasterIdLst>
  <p:sldIdLst>
    <p:sldId id="264" r:id="rId2"/>
    <p:sldId id="299" r:id="rId3"/>
    <p:sldId id="312" r:id="rId4"/>
    <p:sldId id="308" r:id="rId5"/>
    <p:sldId id="301" r:id="rId6"/>
    <p:sldId id="302" r:id="rId7"/>
    <p:sldId id="303" r:id="rId8"/>
    <p:sldId id="304" r:id="rId9"/>
    <p:sldId id="305" r:id="rId10"/>
    <p:sldId id="310" r:id="rId11"/>
    <p:sldId id="309" r:id="rId12"/>
    <p:sldId id="306" r:id="rId13"/>
    <p:sldId id="307" r:id="rId14"/>
    <p:sldId id="315" r:id="rId15"/>
    <p:sldId id="316" r:id="rId16"/>
    <p:sldId id="313" r:id="rId17"/>
    <p:sldId id="314" r:id="rId18"/>
    <p:sldId id="317" r:id="rId19"/>
    <p:sldId id="318" r:id="rId20"/>
    <p:sldId id="319" r:id="rId21"/>
    <p:sldId id="320" r:id="rId22"/>
    <p:sldId id="277" r:id="rId23"/>
    <p:sldId id="311" r:id="rId24"/>
  </p:sldIdLst>
  <p:sldSz cx="9144000" cy="5149850"/>
  <p:notesSz cx="9874250" cy="67246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70">
          <p15:clr>
            <a:srgbClr val="A4A3A4"/>
          </p15:clr>
        </p15:guide>
        <p15:guide id="2" orient="horz" pos="1190">
          <p15:clr>
            <a:srgbClr val="A4A3A4"/>
          </p15:clr>
        </p15:guide>
        <p15:guide id="3" orient="horz" pos="950">
          <p15:clr>
            <a:srgbClr val="A4A3A4"/>
          </p15:clr>
        </p15:guide>
        <p15:guide id="4" orient="horz" pos="422">
          <p15:clr>
            <a:srgbClr val="A4A3A4"/>
          </p15:clr>
        </p15:guide>
        <p15:guide id="5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52991"/>
    <a:srgbClr val="36C6F4"/>
    <a:srgbClr val="2B409A"/>
    <a:srgbClr val="00B4F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74" y="-90"/>
      </p:cViewPr>
      <p:guideLst>
        <p:guide orient="horz" pos="2870"/>
        <p:guide orient="horz" pos="1190"/>
        <p:guide orient="horz" pos="950"/>
        <p:guide orient="horz" pos="42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8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arry\AppData\Local\Temp\9\wz3968\SurveySummary_12072016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arry\AppData\Local\Temp\9\wze365\SurveySummary_12072016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E"/>
  <c:chart>
    <c:autoTitleDeleted val="1"/>
    <c:plotArea>
      <c:layout>
        <c:manualLayout>
          <c:layoutTarget val="inner"/>
          <c:xMode val="edge"/>
          <c:yMode val="edge"/>
          <c:x val="0.18056137835673722"/>
          <c:y val="0.20000679787197886"/>
          <c:w val="0.41841627099974693"/>
          <c:h val="0.70884762186980743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</c:dPt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showVal val="1"/>
            <c:showLeaderLines val="1"/>
          </c:dLbls>
          <c:cat>
            <c:strRef>
              <c:f>'Question 1'!$A$4:$A$6</c:f>
              <c:strCache>
                <c:ptCount val="3"/>
                <c:pt idx="0">
                  <c:v>Improving</c:v>
                </c:pt>
                <c:pt idx="1">
                  <c:v>Staying the same</c:v>
                </c:pt>
                <c:pt idx="2">
                  <c:v>Disimproving</c:v>
                </c:pt>
              </c:strCache>
            </c:strRef>
          </c:cat>
          <c:val>
            <c:numRef>
              <c:f>'Question 1'!$C$4:$C$6</c:f>
              <c:numCache>
                <c:formatCode>0.0%</c:formatCode>
                <c:ptCount val="3"/>
                <c:pt idx="0">
                  <c:v>0.5</c:v>
                </c:pt>
                <c:pt idx="1">
                  <c:v>0.32100000000000006</c:v>
                </c:pt>
                <c:pt idx="2">
                  <c:v>0.17900000000000002</c:v>
                </c:pt>
              </c:numCache>
            </c:numRef>
          </c:val>
        </c:ser>
        <c:dLbls/>
        <c:firstSliceAng val="0"/>
      </c:pieChart>
      <c:spPr>
        <a:solidFill>
          <a:srgbClr val="EEEEEE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77259435931488518"/>
          <c:y val="0.46178040096912765"/>
          <c:w val="0.21354855324883343"/>
          <c:h val="0.30644515180283327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Microsoft Sans Serif"/>
              <a:ea typeface="Microsoft Sans Serif"/>
              <a:cs typeface="Microsoft Sans Serif"/>
            </a:defRPr>
          </a:pPr>
          <a:endParaRPr lang="en-US"/>
        </a:p>
      </c:txPr>
    </c:legend>
    <c:plotVisOnly val="1"/>
    <c:dispBlanksAs val="zero"/>
  </c:chart>
  <c:spPr>
    <a:solidFill>
      <a:srgbClr val="EEEEEE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Microsoft Sans Serif"/>
          <a:ea typeface="Microsoft Sans Serif"/>
          <a:cs typeface="Microsoft Sans Serif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E"/>
  <c:chart>
    <c:autoTitleDeleted val="1"/>
    <c:plotArea>
      <c:layout>
        <c:manualLayout>
          <c:layoutTarget val="inner"/>
          <c:xMode val="edge"/>
          <c:yMode val="edge"/>
          <c:x val="0.18056137835673722"/>
          <c:y val="0.20000679787197886"/>
          <c:w val="0.41841627099974693"/>
          <c:h val="0.70884762186980743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</c:dPt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showVal val="1"/>
            <c:showLeaderLines val="1"/>
          </c:dLbls>
          <c:cat>
            <c:strRef>
              <c:f>'Question 1'!$A$4:$A$6</c:f>
              <c:strCache>
                <c:ptCount val="3"/>
                <c:pt idx="0">
                  <c:v>Improving</c:v>
                </c:pt>
                <c:pt idx="1">
                  <c:v>Staying the same</c:v>
                </c:pt>
                <c:pt idx="2">
                  <c:v>Disimproving</c:v>
                </c:pt>
              </c:strCache>
            </c:strRef>
          </c:cat>
          <c:val>
            <c:numRef>
              <c:f>'Question 1'!$C$4:$C$6</c:f>
              <c:numCache>
                <c:formatCode>0.0%</c:formatCode>
                <c:ptCount val="3"/>
                <c:pt idx="0">
                  <c:v>0.66400000000000015</c:v>
                </c:pt>
                <c:pt idx="1">
                  <c:v>0.30600000000000011</c:v>
                </c:pt>
                <c:pt idx="2">
                  <c:v>3.0000000000000002E-2</c:v>
                </c:pt>
              </c:numCache>
            </c:numRef>
          </c:val>
        </c:ser>
        <c:dLbls/>
        <c:firstSliceAng val="0"/>
      </c:pieChart>
      <c:spPr>
        <a:solidFill>
          <a:srgbClr val="EEEEEE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77259435931488529"/>
          <c:y val="0.46178040096912765"/>
          <c:w val="0.21354855324883343"/>
          <c:h val="0.27807635747659204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Microsoft Sans Serif"/>
              <a:ea typeface="Microsoft Sans Serif"/>
              <a:cs typeface="Microsoft Sans Serif"/>
            </a:defRPr>
          </a:pPr>
          <a:endParaRPr lang="en-US"/>
        </a:p>
      </c:txPr>
    </c:legend>
    <c:plotVisOnly val="1"/>
    <c:dispBlanksAs val="zero"/>
  </c:chart>
  <c:spPr>
    <a:solidFill>
      <a:srgbClr val="EEEEEE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Microsoft Sans Serif"/>
          <a:ea typeface="Microsoft Sans Serif"/>
          <a:cs typeface="Microsoft Sans Serif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E"/>
  <c:clrMapOvr bg1="lt1" tx1="dk1" bg2="lt2" tx2="dk2" accent1="accent1" accent2="accent2" accent3="accent3" accent4="accent4" accent5="accent5" accent6="accent6" hlink="hlink" folHlink="folHlink"/>
  <c:chart>
    <c:title/>
    <c:plotArea>
      <c:layout>
        <c:manualLayout>
          <c:layoutTarget val="inner"/>
          <c:xMode val="edge"/>
          <c:yMode val="edge"/>
          <c:x val="1.6975308641975311E-2"/>
          <c:y val="0.11200963437681231"/>
          <c:w val="0.96604938271604934"/>
          <c:h val="0.74877091373872606"/>
        </c:manualLayout>
      </c:layout>
      <c:barChart>
        <c:barDir val="col"/>
        <c:grouping val="clustered"/>
        <c:ser>
          <c:idx val="0"/>
          <c:order val="0"/>
          <c:tx>
            <c:strRef>
              <c:f>Chart_2!$F$32</c:f>
              <c:strCache>
                <c:ptCount val="1"/>
                <c:pt idx="0">
                  <c:v>Firms identifying issues as among top 3 Brexit challenges (%)</c:v>
                </c:pt>
              </c:strCache>
            </c:strRef>
          </c:tx>
          <c:spPr>
            <a:solidFill>
              <a:srgbClr val="1F145D"/>
            </a:solidFill>
          </c:spPr>
          <c:cat>
            <c:strRef>
              <c:f>Chart_2!$E$33:$E$37</c:f>
              <c:strCache>
                <c:ptCount val="5"/>
                <c:pt idx="0">
                  <c:v>Exchange rate volatility</c:v>
                </c:pt>
                <c:pt idx="1">
                  <c:v>Cost competitiveness versus UK </c:v>
                </c:pt>
                <c:pt idx="2">
                  <c:v>Investment confidence</c:v>
                </c:pt>
                <c:pt idx="3">
                  <c:v>Tariff barriers to the UK market</c:v>
                </c:pt>
                <c:pt idx="4">
                  <c:v>Limits on freedom of movement of people </c:v>
                </c:pt>
              </c:strCache>
            </c:strRef>
          </c:cat>
          <c:val>
            <c:numRef>
              <c:f>Chart_2!$F$33:$F$37</c:f>
              <c:numCache>
                <c:formatCode>0.0%</c:formatCode>
                <c:ptCount val="5"/>
                <c:pt idx="0">
                  <c:v>0.58263305322128855</c:v>
                </c:pt>
                <c:pt idx="1">
                  <c:v>0.36414565826330525</c:v>
                </c:pt>
                <c:pt idx="2">
                  <c:v>0.32773109243697479</c:v>
                </c:pt>
                <c:pt idx="3">
                  <c:v>0.29131652661064439</c:v>
                </c:pt>
                <c:pt idx="4">
                  <c:v>0.28011204481792717</c:v>
                </c:pt>
              </c:numCache>
            </c:numRef>
          </c:val>
        </c:ser>
        <c:dLbls>
          <c:showVal val="1"/>
        </c:dLbls>
        <c:overlap val="-25"/>
        <c:axId val="96800768"/>
        <c:axId val="96802304"/>
      </c:barChart>
      <c:catAx>
        <c:axId val="96800768"/>
        <c:scaling>
          <c:orientation val="minMax"/>
        </c:scaling>
        <c:axPos val="b"/>
        <c:majorTickMark val="none"/>
        <c:tickLblPos val="nextTo"/>
        <c:crossAx val="96802304"/>
        <c:crosses val="autoZero"/>
        <c:auto val="1"/>
        <c:lblAlgn val="ctr"/>
        <c:lblOffset val="100"/>
      </c:catAx>
      <c:valAx>
        <c:axId val="96802304"/>
        <c:scaling>
          <c:orientation val="minMax"/>
        </c:scaling>
        <c:delete val="1"/>
        <c:axPos val="l"/>
        <c:numFmt formatCode="0.0%" sourceLinked="1"/>
        <c:majorTickMark val="none"/>
        <c:tickLblPos val="none"/>
        <c:crossAx val="96800768"/>
        <c:crosses val="autoZero"/>
        <c:crossBetween val="between"/>
      </c:valAx>
    </c:plotArea>
    <c:plotVisOnly val="1"/>
    <c:dispBlanksAs val="gap"/>
  </c:chart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313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2763" y="0"/>
            <a:ext cx="4279900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6B29D-F78F-4BEF-BDF8-8833B346BEFC}" type="datetimeFigureOut">
              <a:rPr lang="en-IE" smtClean="0"/>
              <a:pPr/>
              <a:t>04/05/2017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386513"/>
            <a:ext cx="4278313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2763" y="6386513"/>
            <a:ext cx="4279900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40164-7D9C-42B2-A4D5-DF24C215DFB9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2177868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842" cy="335818"/>
          </a:xfrm>
          <a:prstGeom prst="rect">
            <a:avLst/>
          </a:prstGeom>
        </p:spPr>
        <p:txBody>
          <a:bodyPr vert="horz" lIns="106171" tIns="53085" rIns="106171" bIns="53085" rtlCol="0"/>
          <a:lstStyle>
            <a:lvl1pPr algn="l">
              <a:defRPr sz="14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3695" y="1"/>
            <a:ext cx="4278842" cy="335818"/>
          </a:xfrm>
          <a:prstGeom prst="rect">
            <a:avLst/>
          </a:prstGeom>
        </p:spPr>
        <p:txBody>
          <a:bodyPr vert="horz" lIns="106171" tIns="53085" rIns="106171" bIns="53085" rtlCol="0"/>
          <a:lstStyle>
            <a:lvl1pPr algn="r">
              <a:defRPr sz="1400"/>
            </a:lvl1pPr>
          </a:lstStyle>
          <a:p>
            <a:fld id="{BEB0E8ED-D662-4C3D-A903-FFA5B2A84362}" type="datetimeFigureOut">
              <a:rPr lang="en-IE" smtClean="0"/>
              <a:pPr/>
              <a:t>04/05/2017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4825"/>
            <a:ext cx="4479925" cy="2522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6171" tIns="53085" rIns="106171" bIns="53085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426" y="3194417"/>
            <a:ext cx="7899400" cy="3026507"/>
          </a:xfrm>
          <a:prstGeom prst="rect">
            <a:avLst/>
          </a:prstGeom>
        </p:spPr>
        <p:txBody>
          <a:bodyPr vert="horz" lIns="106171" tIns="53085" rIns="106171" bIns="5308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386761"/>
            <a:ext cx="4278842" cy="335818"/>
          </a:xfrm>
          <a:prstGeom prst="rect">
            <a:avLst/>
          </a:prstGeom>
        </p:spPr>
        <p:txBody>
          <a:bodyPr vert="horz" lIns="106171" tIns="53085" rIns="106171" bIns="53085" rtlCol="0" anchor="b"/>
          <a:lstStyle>
            <a:lvl1pPr algn="l">
              <a:defRPr sz="14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3695" y="6386761"/>
            <a:ext cx="4278842" cy="335818"/>
          </a:xfrm>
          <a:prstGeom prst="rect">
            <a:avLst/>
          </a:prstGeom>
        </p:spPr>
        <p:txBody>
          <a:bodyPr vert="horz" lIns="106171" tIns="53085" rIns="106171" bIns="53085" rtlCol="0" anchor="b"/>
          <a:lstStyle>
            <a:lvl1pPr algn="r">
              <a:defRPr sz="1400"/>
            </a:lvl1pPr>
          </a:lstStyle>
          <a:p>
            <a:fld id="{A777C892-86D4-4F6E-8604-DE270363D4DD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1512370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2"/>
          <p:cNvSpPr/>
          <p:nvPr userDrawn="1"/>
        </p:nvSpPr>
        <p:spPr>
          <a:xfrm>
            <a:off x="0" y="0"/>
            <a:ext cx="9144000" cy="5147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7495224" y="3618945"/>
            <a:ext cx="1343976" cy="36150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16" r="5069" b="4042"/>
          <a:stretch/>
        </p:blipFill>
        <p:spPr>
          <a:xfrm>
            <a:off x="6356997" y="0"/>
            <a:ext cx="2427605" cy="15272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599" y="1063256"/>
            <a:ext cx="4785771" cy="2021257"/>
          </a:xfrm>
        </p:spPr>
        <p:txBody>
          <a:bodyPr anchor="t">
            <a:noAutofit/>
          </a:bodyPr>
          <a:lstStyle>
            <a:lvl1pPr>
              <a:lnSpc>
                <a:spcPts val="4600"/>
              </a:lnSpc>
              <a:defRPr sz="4400" spc="-6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8196" y="3565525"/>
            <a:ext cx="4777176" cy="685800"/>
          </a:xfrm>
        </p:spPr>
        <p:txBody>
          <a:bodyPr>
            <a:norm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2000" spc="-60" baseline="0">
                <a:solidFill>
                  <a:srgbClr val="36C6F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object 7"/>
          <p:cNvSpPr txBox="1"/>
          <p:nvPr userDrawn="1"/>
        </p:nvSpPr>
        <p:spPr>
          <a:xfrm>
            <a:off x="6598332" y="1695263"/>
            <a:ext cx="1988820" cy="193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The Voice </a:t>
            </a:r>
            <a:r>
              <a:rPr sz="1200" spc="3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Small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FFFFFF"/>
                </a:solidFill>
                <a:latin typeface="Arial"/>
                <a:cs typeface="Arial"/>
              </a:rPr>
              <a:t>Business</a:t>
            </a:r>
            <a:endParaRPr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6072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k object 16"/>
          <p:cNvSpPr/>
          <p:nvPr userDrawn="1"/>
        </p:nvSpPr>
        <p:spPr>
          <a:xfrm>
            <a:off x="0" y="0"/>
            <a:ext cx="9144000" cy="514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669925"/>
            <a:ext cx="6552000" cy="3048000"/>
          </a:xfrm>
        </p:spPr>
        <p:txBody>
          <a:bodyPr anchor="t">
            <a:noAutofit/>
          </a:bodyPr>
          <a:lstStyle>
            <a:lvl1pPr>
              <a:lnSpc>
                <a:spcPts val="4600"/>
              </a:lnSpc>
              <a:defRPr sz="4400" spc="-6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2" name="object 3"/>
          <p:cNvSpPr/>
          <p:nvPr userDrawn="1"/>
        </p:nvSpPr>
        <p:spPr>
          <a:xfrm>
            <a:off x="705077" y="4276818"/>
            <a:ext cx="1239354" cy="4812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6"/>
          <p:cNvSpPr/>
          <p:nvPr userDrawn="1"/>
        </p:nvSpPr>
        <p:spPr>
          <a:xfrm>
            <a:off x="2272499" y="4186792"/>
            <a:ext cx="0" cy="655320"/>
          </a:xfrm>
          <a:custGeom>
            <a:avLst/>
            <a:gdLst/>
            <a:ahLst/>
            <a:cxnLst/>
            <a:rect l="l" t="t" r="r" b="b"/>
            <a:pathLst>
              <a:path h="655320">
                <a:moveTo>
                  <a:pt x="0" y="0"/>
                </a:moveTo>
                <a:lnTo>
                  <a:pt x="0" y="65533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438400" y="4251325"/>
            <a:ext cx="2438400" cy="533400"/>
          </a:xfrm>
        </p:spPr>
        <p:txBody>
          <a:bodyPr anchor="ctr">
            <a:noAutofit/>
          </a:bodyPr>
          <a:lstStyle>
            <a:lvl1pPr>
              <a:spcBef>
                <a:spcPts val="0"/>
              </a:spcBef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07981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69925"/>
            <a:ext cx="3733800" cy="32004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8000" y="669925"/>
            <a:ext cx="4155000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2B409A"/>
                </a:solidFill>
              </a:defRPr>
            </a:lvl1pPr>
            <a:lvl2pPr>
              <a:defRPr sz="1600">
                <a:solidFill>
                  <a:srgbClr val="2B409A"/>
                </a:solidFill>
              </a:defRPr>
            </a:lvl2pPr>
            <a:lvl3pPr>
              <a:defRPr sz="1600">
                <a:solidFill>
                  <a:srgbClr val="2B409A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438400" y="4251325"/>
            <a:ext cx="2438400" cy="533400"/>
          </a:xfrm>
        </p:spPr>
        <p:txBody>
          <a:bodyPr anchor="ctr">
            <a:noAutofit/>
          </a:bodyPr>
          <a:lstStyle>
            <a:lvl1pPr>
              <a:spcBef>
                <a:spcPts val="0"/>
              </a:spcBef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409897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3996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69925"/>
            <a:ext cx="3733800" cy="858838"/>
          </a:xfrm>
        </p:spPr>
        <p:txBody>
          <a:bodyPr anchor="b">
            <a:normAutofit/>
          </a:bodyPr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89125"/>
            <a:ext cx="3733800" cy="19812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2B409A"/>
                </a:solidFill>
              </a:defRPr>
            </a:lvl1pPr>
            <a:lvl2pPr>
              <a:defRPr sz="1600">
                <a:solidFill>
                  <a:srgbClr val="2B409A"/>
                </a:solidFill>
              </a:defRPr>
            </a:lvl2pPr>
            <a:lvl3pPr>
              <a:defRPr sz="1600">
                <a:solidFill>
                  <a:srgbClr val="2B409A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438400" y="4251325"/>
            <a:ext cx="2438400" cy="533400"/>
          </a:xfrm>
        </p:spPr>
        <p:txBody>
          <a:bodyPr anchor="ctr">
            <a:noAutofit/>
          </a:bodyPr>
          <a:lstStyle>
            <a:lvl1pPr>
              <a:spcBef>
                <a:spcPts val="0"/>
              </a:spcBef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28753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6375"/>
            <a:ext cx="7543800" cy="13017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89125"/>
            <a:ext cx="3810000" cy="19812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89125"/>
            <a:ext cx="3581400" cy="19812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438400" y="4251325"/>
            <a:ext cx="2438400" cy="533400"/>
          </a:xfrm>
        </p:spPr>
        <p:txBody>
          <a:bodyPr anchor="ctr">
            <a:noAutofit/>
          </a:bodyPr>
          <a:lstStyle>
            <a:lvl1pPr>
              <a:spcBef>
                <a:spcPts val="0"/>
              </a:spcBef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60511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6375"/>
            <a:ext cx="7543800" cy="13017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438400" y="4251325"/>
            <a:ext cx="2438400" cy="533400"/>
          </a:xfrm>
        </p:spPr>
        <p:txBody>
          <a:bodyPr anchor="ctr">
            <a:noAutofit/>
          </a:bodyPr>
          <a:lstStyle>
            <a:lvl1pPr>
              <a:spcBef>
                <a:spcPts val="0"/>
              </a:spcBef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844827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438400" y="4251325"/>
            <a:ext cx="2438400" cy="533400"/>
          </a:xfrm>
        </p:spPr>
        <p:txBody>
          <a:bodyPr anchor="ctr">
            <a:noAutofit/>
          </a:bodyPr>
          <a:lstStyle>
            <a:lvl1pPr>
              <a:spcBef>
                <a:spcPts val="0"/>
              </a:spcBef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1319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7584" y="4683760"/>
            <a:ext cx="1008112" cy="274182"/>
          </a:xfrm>
          <a:prstGeom prst="rect">
            <a:avLst/>
          </a:prstGeom>
        </p:spPr>
        <p:txBody>
          <a:bodyPr/>
          <a:lstStyle/>
          <a:p>
            <a:fld id="{78FE543F-01EE-4560-BC41-25CB9737EC45}" type="datetimeFigureOut">
              <a:rPr lang="en-IE" smtClean="0"/>
              <a:pPr/>
              <a:t>04/05/2017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9752" y="4683760"/>
            <a:ext cx="3528392" cy="274182"/>
          </a:xfrm>
          <a:prstGeom prst="rect">
            <a:avLst/>
          </a:prstGeom>
        </p:spPr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00192" y="4683760"/>
            <a:ext cx="792088" cy="274182"/>
          </a:xfrm>
          <a:prstGeom prst="rect">
            <a:avLst/>
          </a:prstGeom>
        </p:spPr>
        <p:txBody>
          <a:bodyPr/>
          <a:lstStyle/>
          <a:p>
            <a:fld id="{4DAC21DB-D7B4-4286-BE60-9DC8E763806E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1119365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/>
        </p:nvSpPr>
        <p:spPr>
          <a:xfrm>
            <a:off x="0" y="3996000"/>
            <a:ext cx="9144000" cy="11800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3"/>
          <p:cNvSpPr/>
          <p:nvPr/>
        </p:nvSpPr>
        <p:spPr>
          <a:xfrm>
            <a:off x="705077" y="4276818"/>
            <a:ext cx="1239354" cy="4812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5"/>
          <p:cNvSpPr/>
          <p:nvPr/>
        </p:nvSpPr>
        <p:spPr>
          <a:xfrm>
            <a:off x="8280000" y="4320000"/>
            <a:ext cx="502920" cy="502920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251396" y="0"/>
                </a:moveTo>
                <a:lnTo>
                  <a:pt x="206205" y="4050"/>
                </a:lnTo>
                <a:lnTo>
                  <a:pt x="163673" y="15728"/>
                </a:lnTo>
                <a:lnTo>
                  <a:pt x="124508" y="34324"/>
                </a:lnTo>
                <a:lnTo>
                  <a:pt x="89422" y="59127"/>
                </a:lnTo>
                <a:lnTo>
                  <a:pt x="59123" y="89427"/>
                </a:lnTo>
                <a:lnTo>
                  <a:pt x="34321" y="124514"/>
                </a:lnTo>
                <a:lnTo>
                  <a:pt x="15727" y="163678"/>
                </a:lnTo>
                <a:lnTo>
                  <a:pt x="4050" y="206209"/>
                </a:lnTo>
                <a:lnTo>
                  <a:pt x="0" y="251396"/>
                </a:lnTo>
                <a:lnTo>
                  <a:pt x="4050" y="296583"/>
                </a:lnTo>
                <a:lnTo>
                  <a:pt x="15727" y="339114"/>
                </a:lnTo>
                <a:lnTo>
                  <a:pt x="34321" y="378278"/>
                </a:lnTo>
                <a:lnTo>
                  <a:pt x="59123" y="413365"/>
                </a:lnTo>
                <a:lnTo>
                  <a:pt x="89422" y="443665"/>
                </a:lnTo>
                <a:lnTo>
                  <a:pt x="124508" y="468468"/>
                </a:lnTo>
                <a:lnTo>
                  <a:pt x="163673" y="487064"/>
                </a:lnTo>
                <a:lnTo>
                  <a:pt x="206205" y="498742"/>
                </a:lnTo>
                <a:lnTo>
                  <a:pt x="251396" y="502793"/>
                </a:lnTo>
                <a:lnTo>
                  <a:pt x="296583" y="498742"/>
                </a:lnTo>
                <a:lnTo>
                  <a:pt x="339114" y="487064"/>
                </a:lnTo>
                <a:lnTo>
                  <a:pt x="378278" y="468468"/>
                </a:lnTo>
                <a:lnTo>
                  <a:pt x="413365" y="443665"/>
                </a:lnTo>
                <a:lnTo>
                  <a:pt x="443665" y="413365"/>
                </a:lnTo>
                <a:lnTo>
                  <a:pt x="468468" y="378278"/>
                </a:lnTo>
                <a:lnTo>
                  <a:pt x="487064" y="339114"/>
                </a:lnTo>
                <a:lnTo>
                  <a:pt x="498742" y="296583"/>
                </a:lnTo>
                <a:lnTo>
                  <a:pt x="502793" y="251396"/>
                </a:lnTo>
                <a:lnTo>
                  <a:pt x="498742" y="206209"/>
                </a:lnTo>
                <a:lnTo>
                  <a:pt x="487064" y="163678"/>
                </a:lnTo>
                <a:lnTo>
                  <a:pt x="468468" y="124514"/>
                </a:lnTo>
                <a:lnTo>
                  <a:pt x="443665" y="89427"/>
                </a:lnTo>
                <a:lnTo>
                  <a:pt x="413365" y="59127"/>
                </a:lnTo>
                <a:lnTo>
                  <a:pt x="378278" y="34324"/>
                </a:lnTo>
                <a:lnTo>
                  <a:pt x="339114" y="15728"/>
                </a:lnTo>
                <a:lnTo>
                  <a:pt x="296583" y="4050"/>
                </a:lnTo>
                <a:lnTo>
                  <a:pt x="2513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6"/>
          <p:cNvSpPr/>
          <p:nvPr/>
        </p:nvSpPr>
        <p:spPr>
          <a:xfrm>
            <a:off x="2272499" y="4186792"/>
            <a:ext cx="0" cy="655320"/>
          </a:xfrm>
          <a:custGeom>
            <a:avLst/>
            <a:gdLst/>
            <a:ahLst/>
            <a:cxnLst/>
            <a:rect l="l" t="t" r="r" b="b"/>
            <a:pathLst>
              <a:path h="655320">
                <a:moveTo>
                  <a:pt x="0" y="0"/>
                </a:moveTo>
                <a:lnTo>
                  <a:pt x="0" y="65533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69925"/>
            <a:ext cx="7543800" cy="8382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89125"/>
            <a:ext cx="7543800" cy="1981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Holder 6"/>
          <p:cNvSpPr txBox="1">
            <a:spLocks/>
          </p:cNvSpPr>
          <p:nvPr/>
        </p:nvSpPr>
        <p:spPr>
          <a:xfrm>
            <a:off x="8397536" y="4475821"/>
            <a:ext cx="248920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400" b="1" i="0" kern="1200">
                <a:solidFill>
                  <a:srgbClr val="00B4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 algn="ctr">
              <a:lnSpc>
                <a:spcPts val="1515"/>
              </a:lnSpc>
            </a:pPr>
            <a:fld id="{81D60167-4931-47E6-BA6A-407CBD079E47}" type="slidenum">
              <a:rPr lang="en-GB" smtClean="0"/>
              <a:pPr marL="25400" algn="ctr">
                <a:lnSpc>
                  <a:spcPts val="1515"/>
                </a:lnSpc>
              </a:pPr>
              <a:t>‹#›</a:t>
            </a:fld>
            <a:endParaRPr lang="en-GB" dirty="0"/>
          </a:p>
        </p:txBody>
      </p:sp>
      <p:sp>
        <p:nvSpPr>
          <p:cNvPr id="11" name="object 2"/>
          <p:cNvSpPr/>
          <p:nvPr/>
        </p:nvSpPr>
        <p:spPr>
          <a:xfrm>
            <a:off x="0" y="3996000"/>
            <a:ext cx="9144000" cy="11800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3"/>
          <p:cNvSpPr/>
          <p:nvPr/>
        </p:nvSpPr>
        <p:spPr>
          <a:xfrm>
            <a:off x="705077" y="4276818"/>
            <a:ext cx="1239354" cy="4812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6"/>
          <p:cNvSpPr/>
          <p:nvPr/>
        </p:nvSpPr>
        <p:spPr>
          <a:xfrm>
            <a:off x="2272499" y="4186792"/>
            <a:ext cx="0" cy="655320"/>
          </a:xfrm>
          <a:custGeom>
            <a:avLst/>
            <a:gdLst/>
            <a:ahLst/>
            <a:cxnLst/>
            <a:rect l="l" t="t" r="r" b="b"/>
            <a:pathLst>
              <a:path h="655320">
                <a:moveTo>
                  <a:pt x="0" y="0"/>
                </a:moveTo>
                <a:lnTo>
                  <a:pt x="0" y="65533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855197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681" r:id="rId5"/>
    <p:sldLayoutId id="2147483682" r:id="rId6"/>
    <p:sldLayoutId id="2147483683" r:id="rId7"/>
    <p:sldLayoutId id="2147483715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 spc="-60" baseline="0">
          <a:solidFill>
            <a:srgbClr val="E5299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rgbClr val="2B409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rgbClr val="2B409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BentonSans Book" panose="02000503000000020004" pitchFamily="2" charset="0"/>
        <a:buChar char="—"/>
        <a:defRPr sz="1600" kern="1200">
          <a:solidFill>
            <a:srgbClr val="2B409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00B4F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00B4F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fa.ie/" TargetMode="External"/><Relationship Id="rId2" Type="http://schemas.openxmlformats.org/officeDocument/2006/relationships/hyperlink" Target="mailto:patricia.callan@sfa.ie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sfa.ie/award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495224" y="3618945"/>
            <a:ext cx="1343976" cy="684172"/>
          </a:xfrm>
        </p:spPr>
        <p:txBody>
          <a:bodyPr/>
          <a:lstStyle/>
          <a:p>
            <a:r>
              <a:rPr lang="en-GB" dirty="0" smtClean="0"/>
              <a:t>5/5/2017</a:t>
            </a:r>
          </a:p>
          <a:p>
            <a:r>
              <a:rPr lang="en-GB" dirty="0" smtClean="0"/>
              <a:t>Patricia Callan</a:t>
            </a:r>
          </a:p>
          <a:p>
            <a:r>
              <a:rPr lang="en-GB" dirty="0"/>
              <a:t>Twitter: @SFA_IRL</a:t>
            </a:r>
            <a:endParaRPr lang="en-GB" dirty="0" smtClean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599" y="1063256"/>
            <a:ext cx="5258545" cy="2021257"/>
          </a:xfrm>
        </p:spPr>
        <p:txBody>
          <a:bodyPr/>
          <a:lstStyle/>
          <a:p>
            <a:r>
              <a:rPr lang="en-GB" dirty="0" smtClean="0"/>
              <a:t>Next Generation Business – </a:t>
            </a:r>
            <a:br>
              <a:rPr lang="en-GB" dirty="0" smtClean="0"/>
            </a:br>
            <a:r>
              <a:rPr lang="en-GB" dirty="0" smtClean="0"/>
              <a:t>A Vision for Small Firms in Ireland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18196" y="3565525"/>
            <a:ext cx="4777176" cy="1169640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Irish Rural Link Annual Conference</a:t>
            </a:r>
          </a:p>
          <a:p>
            <a:r>
              <a:rPr lang="en-GB" dirty="0" smtClean="0"/>
              <a:t>“Micro Enterprise: A Key to Rural Employment </a:t>
            </a:r>
          </a:p>
          <a:p>
            <a:r>
              <a:rPr lang="en-GB" dirty="0" smtClean="0"/>
              <a:t>– Outlining Pathways to Europe”</a:t>
            </a:r>
          </a:p>
        </p:txBody>
      </p:sp>
      <p:sp>
        <p:nvSpPr>
          <p:cNvPr id="7" name="object 5"/>
          <p:cNvSpPr txBox="1"/>
          <p:nvPr/>
        </p:nvSpPr>
        <p:spPr>
          <a:xfrm>
            <a:off x="6611304" y="3590785"/>
            <a:ext cx="575945" cy="417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1100"/>
              </a:lnSpc>
            </a:pPr>
            <a:r>
              <a:rPr sz="1200" b="1" spc="-5" dirty="0">
                <a:solidFill>
                  <a:srgbClr val="36C6F4"/>
                </a:solidFill>
                <a:latin typeface="Arial"/>
                <a:cs typeface="Arial"/>
              </a:rPr>
              <a:t>Date:  Author:</a:t>
            </a:r>
            <a:endParaRPr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082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41655"/>
            <a:ext cx="6984776" cy="648872"/>
          </a:xfrm>
        </p:spPr>
        <p:txBody>
          <a:bodyPr/>
          <a:lstStyle/>
          <a:p>
            <a:r>
              <a:rPr lang="en-IE" sz="3200" dirty="0" smtClean="0"/>
              <a:t>Economic Outlook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74725"/>
            <a:ext cx="8280920" cy="2667000"/>
          </a:xfrm>
        </p:spPr>
        <p:txBody>
          <a:bodyPr/>
          <a:lstStyle/>
          <a:p>
            <a:r>
              <a:rPr lang="en-IE" dirty="0" smtClean="0"/>
              <a:t>Brexit / Trump / European Elections / Anti-free trade sentiment:  Momentum, but slowdown</a:t>
            </a:r>
          </a:p>
          <a:p>
            <a:endParaRPr lang="en-IE" dirty="0"/>
          </a:p>
          <a:p>
            <a:r>
              <a:rPr lang="en-IE" dirty="0" smtClean="0"/>
              <a:t>Domestic demand has had strong areas of recovery but remains well below peak levels. Retail turnover for example is 12.5% below its 2007 peak.</a:t>
            </a:r>
          </a:p>
          <a:p>
            <a:endParaRPr lang="en-IE" dirty="0" smtClean="0"/>
          </a:p>
          <a:p>
            <a:r>
              <a:rPr lang="en-IE" dirty="0" smtClean="0"/>
              <a:t>The regions are also still lagging behind Dublin in terms of recovery to peak levels of activity</a:t>
            </a:r>
          </a:p>
          <a:p>
            <a:endParaRPr lang="en-IE" dirty="0"/>
          </a:p>
          <a:p>
            <a:r>
              <a:rPr lang="en-IE" dirty="0" smtClean="0"/>
              <a:t>Sectors such as agri-food, retail, manufacturing and tourism are facing into more difficult climate as the full implications of Brexit bite.</a:t>
            </a:r>
          </a:p>
          <a:p>
            <a:endParaRPr lang="en-IE" dirty="0"/>
          </a:p>
          <a:p>
            <a:endParaRPr lang="en-IE" dirty="0"/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2438400" y="4251325"/>
            <a:ext cx="3645768" cy="533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Irish Rural Link Annual Conference</a:t>
            </a:r>
          </a:p>
          <a:p>
            <a:pPr lvl="0"/>
            <a:r>
              <a:rPr lang="en-GB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5/5/17</a:t>
            </a:r>
          </a:p>
        </p:txBody>
      </p:sp>
    </p:spTree>
    <p:extLst>
      <p:ext uri="{BB962C8B-B14F-4D97-AF65-F5344CB8AC3E}">
        <p14:creationId xmlns:p14="http://schemas.microsoft.com/office/powerpoint/2010/main" xmlns="" val="22246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2725"/>
            <a:ext cx="8077200" cy="533400"/>
          </a:xfrm>
        </p:spPr>
        <p:txBody>
          <a:bodyPr>
            <a:noAutofit/>
          </a:bodyPr>
          <a:lstStyle/>
          <a:p>
            <a:r>
              <a:rPr lang="en-GB" sz="2000" dirty="0" smtClean="0"/>
              <a:t>How would you characterise the current business environment?</a:t>
            </a:r>
            <a:endParaRPr lang="en-IE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8000" y="669925"/>
            <a:ext cx="4155000" cy="457200"/>
          </a:xfrm>
        </p:spPr>
        <p:txBody>
          <a:bodyPr/>
          <a:lstStyle/>
          <a:p>
            <a:pPr algn="ctr"/>
            <a:r>
              <a:rPr lang="en-GB" dirty="0" smtClean="0"/>
              <a:t>November 2016</a:t>
            </a:r>
            <a:endParaRPr lang="en-IE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47132839"/>
              </p:ext>
            </p:extLst>
          </p:nvPr>
        </p:nvGraphicFramePr>
        <p:xfrm>
          <a:off x="4572000" y="1050925"/>
          <a:ext cx="4191000" cy="268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52629436"/>
              </p:ext>
            </p:extLst>
          </p:nvPr>
        </p:nvGraphicFramePr>
        <p:xfrm>
          <a:off x="381000" y="1050925"/>
          <a:ext cx="4114800" cy="268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381000" y="746125"/>
            <a:ext cx="4155000" cy="457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rgbClr val="2B409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2B409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BentonSans Book" panose="02000503000000020004" pitchFamily="2" charset="0"/>
              <a:buChar char="—"/>
              <a:defRPr sz="1600" kern="1200">
                <a:solidFill>
                  <a:srgbClr val="2B409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B4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B4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/>
              <a:t>May 2016</a:t>
            </a:r>
            <a:endParaRPr lang="en-IE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438400" y="4251325"/>
            <a:ext cx="3357736" cy="533400"/>
          </a:xfrm>
        </p:spPr>
        <p:txBody>
          <a:bodyPr/>
          <a:lstStyle/>
          <a:p>
            <a:r>
              <a:rPr lang="en-GB" dirty="0"/>
              <a:t>Irish Rural Link Annual Conference</a:t>
            </a:r>
          </a:p>
          <a:p>
            <a:r>
              <a:rPr lang="en-GB" dirty="0"/>
              <a:t>5/5/17</a:t>
            </a:r>
          </a:p>
        </p:txBody>
      </p:sp>
    </p:spTree>
    <p:extLst>
      <p:ext uri="{BB962C8B-B14F-4D97-AF65-F5344CB8AC3E}">
        <p14:creationId xmlns:p14="http://schemas.microsoft.com/office/powerpoint/2010/main" xmlns="" val="261785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smtClean="0"/>
              <a:t>The Opportunities</a:t>
            </a:r>
            <a:endParaRPr lang="en-GB" b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itchFamily="2" charset="2"/>
              <a:buChar char="v"/>
              <a:defRPr/>
            </a:pPr>
            <a:r>
              <a:rPr lang="en-IE" dirty="0" smtClean="0">
                <a:solidFill>
                  <a:schemeClr val="tx2">
                    <a:lumMod val="75000"/>
                  </a:schemeClr>
                </a:solidFill>
              </a:rPr>
              <a:t>Domestic Economic Growth</a:t>
            </a:r>
            <a:endParaRPr lang="en-IE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en-IE" dirty="0" smtClean="0">
                <a:solidFill>
                  <a:schemeClr val="tx2">
                    <a:lumMod val="75000"/>
                  </a:schemeClr>
                </a:solidFill>
              </a:rPr>
              <a:t>New brand or marketing campaign</a:t>
            </a:r>
            <a:endParaRPr lang="en-IE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en-IE" dirty="0" smtClean="0">
                <a:solidFill>
                  <a:schemeClr val="tx2">
                    <a:lumMod val="75000"/>
                  </a:schemeClr>
                </a:solidFill>
              </a:rPr>
              <a:t>New products</a:t>
            </a:r>
            <a:endParaRPr lang="en-IE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en-IE" dirty="0" smtClean="0">
                <a:solidFill>
                  <a:schemeClr val="tx2">
                    <a:lumMod val="75000"/>
                  </a:schemeClr>
                </a:solidFill>
              </a:rPr>
              <a:t>Specific Sectoral Opportunities</a:t>
            </a:r>
            <a:endParaRPr lang="en-IE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en-IE" dirty="0" smtClean="0">
                <a:solidFill>
                  <a:schemeClr val="tx2">
                    <a:lumMod val="75000"/>
                  </a:schemeClr>
                </a:solidFill>
              </a:rPr>
              <a:t>Exporting</a:t>
            </a:r>
            <a:endParaRPr lang="en-IE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en-IE" dirty="0" smtClean="0">
                <a:solidFill>
                  <a:schemeClr val="tx2">
                    <a:lumMod val="75000"/>
                  </a:schemeClr>
                </a:solidFill>
              </a:rPr>
              <a:t>Acquisitions</a:t>
            </a:r>
            <a:endParaRPr lang="en-IE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en-IE" dirty="0" smtClean="0">
                <a:solidFill>
                  <a:schemeClr val="tx2">
                    <a:lumMod val="75000"/>
                  </a:schemeClr>
                </a:solidFill>
              </a:rPr>
              <a:t>Trading Online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en-IE" dirty="0" smtClean="0">
                <a:solidFill>
                  <a:schemeClr val="tx2">
                    <a:lumMod val="75000"/>
                  </a:schemeClr>
                </a:solidFill>
              </a:rPr>
              <a:t>Government/EU Funding or Contracts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438400" y="4251325"/>
            <a:ext cx="3501752" cy="533400"/>
          </a:xfrm>
        </p:spPr>
        <p:txBody>
          <a:bodyPr/>
          <a:lstStyle/>
          <a:p>
            <a:r>
              <a:rPr lang="en-GB" dirty="0"/>
              <a:t>Irish Rural Link Annual Conference</a:t>
            </a:r>
          </a:p>
          <a:p>
            <a:r>
              <a:rPr lang="en-GB" dirty="0"/>
              <a:t>5/5/17</a:t>
            </a:r>
          </a:p>
        </p:txBody>
      </p:sp>
    </p:spTree>
    <p:extLst>
      <p:ext uri="{BB962C8B-B14F-4D97-AF65-F5344CB8AC3E}">
        <p14:creationId xmlns:p14="http://schemas.microsoft.com/office/powerpoint/2010/main" xmlns="" val="362630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smtClean="0"/>
              <a:t>The Risks</a:t>
            </a:r>
            <a:endParaRPr lang="en-GB" b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itchFamily="2" charset="2"/>
              <a:buChar char="v"/>
              <a:defRPr/>
            </a:pPr>
            <a:r>
              <a:rPr lang="en-IE" dirty="0" smtClean="0">
                <a:solidFill>
                  <a:schemeClr val="tx2">
                    <a:lumMod val="75000"/>
                  </a:schemeClr>
                </a:solidFill>
              </a:rPr>
              <a:t>Wage Inflation</a:t>
            </a:r>
            <a:endParaRPr lang="en-IE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en-IE" dirty="0" smtClean="0">
                <a:solidFill>
                  <a:schemeClr val="tx2">
                    <a:lumMod val="75000"/>
                  </a:schemeClr>
                </a:solidFill>
              </a:rPr>
              <a:t>Domestic Economic Stagnation</a:t>
            </a:r>
            <a:endParaRPr lang="en-IE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en-IE" dirty="0" smtClean="0">
                <a:solidFill>
                  <a:schemeClr val="tx2">
                    <a:lumMod val="75000"/>
                  </a:schemeClr>
                </a:solidFill>
              </a:rPr>
              <a:t>Brexit/Sterling Exchange Rate</a:t>
            </a:r>
            <a:endParaRPr lang="en-IE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en-IE" dirty="0" smtClean="0">
                <a:solidFill>
                  <a:schemeClr val="tx2">
                    <a:lumMod val="75000"/>
                  </a:schemeClr>
                </a:solidFill>
              </a:rPr>
              <a:t>Difficulties in Attracting Talent</a:t>
            </a:r>
            <a:endParaRPr lang="en-IE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en-IE" dirty="0" smtClean="0">
                <a:solidFill>
                  <a:schemeClr val="tx2">
                    <a:lumMod val="75000"/>
                  </a:schemeClr>
                </a:solidFill>
              </a:rPr>
              <a:t>Legislative/Regulatory Burden</a:t>
            </a:r>
            <a:endParaRPr lang="en-IE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en-IE" dirty="0" smtClean="0">
                <a:solidFill>
                  <a:schemeClr val="tx2">
                    <a:lumMod val="75000"/>
                  </a:schemeClr>
                </a:solidFill>
              </a:rPr>
              <a:t>Instability of the Minority Government</a:t>
            </a:r>
            <a:endParaRPr lang="en-IE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en-IE" dirty="0" smtClean="0">
                <a:solidFill>
                  <a:schemeClr val="tx2">
                    <a:lumMod val="75000"/>
                  </a:schemeClr>
                </a:solidFill>
              </a:rPr>
              <a:t>Other Business Costs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en-IE" dirty="0" smtClean="0">
                <a:solidFill>
                  <a:schemeClr val="tx2">
                    <a:lumMod val="75000"/>
                  </a:schemeClr>
                </a:solidFill>
              </a:rPr>
              <a:t>Cashflow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en-IE" dirty="0" smtClean="0">
                <a:solidFill>
                  <a:schemeClr val="tx2">
                    <a:lumMod val="75000"/>
                  </a:schemeClr>
                </a:solidFill>
              </a:rPr>
              <a:t>Debt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438400" y="4251325"/>
            <a:ext cx="3357736" cy="533400"/>
          </a:xfrm>
        </p:spPr>
        <p:txBody>
          <a:bodyPr/>
          <a:lstStyle/>
          <a:p>
            <a:r>
              <a:rPr lang="en-GB" dirty="0"/>
              <a:t>Irish Rural Link Annual Conference</a:t>
            </a:r>
          </a:p>
          <a:p>
            <a:r>
              <a:rPr lang="en-GB" dirty="0"/>
              <a:t>5/5/17</a:t>
            </a:r>
          </a:p>
        </p:txBody>
      </p:sp>
    </p:spTree>
    <p:extLst>
      <p:ext uri="{BB962C8B-B14F-4D97-AF65-F5344CB8AC3E}">
        <p14:creationId xmlns:p14="http://schemas.microsoft.com/office/powerpoint/2010/main" xmlns="" val="57125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9600" y="365125"/>
            <a:ext cx="8153400" cy="3048000"/>
          </a:xfrm>
        </p:spPr>
        <p:txBody>
          <a:bodyPr/>
          <a:lstStyle/>
          <a:p>
            <a:pPr>
              <a:defRPr/>
            </a:pPr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/>
            </a:r>
            <a:br>
              <a:rPr lang="en-GB" dirty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</a:b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/>
            </a:r>
            <a:br>
              <a:rPr lang="en-GB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</a:b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Brexit – Implications for Irish Small Firms</a:t>
            </a:r>
            <a:endParaRPr lang="en-GB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438400" y="4251325"/>
            <a:ext cx="3357736" cy="533400"/>
          </a:xfrm>
        </p:spPr>
        <p:txBody>
          <a:bodyPr/>
          <a:lstStyle/>
          <a:p>
            <a:r>
              <a:rPr lang="en-GB" dirty="0"/>
              <a:t>Irish Rural Link Annual Conference</a:t>
            </a:r>
          </a:p>
          <a:p>
            <a:r>
              <a:rPr lang="en-GB" dirty="0"/>
              <a:t>5/5/17</a:t>
            </a:r>
          </a:p>
        </p:txBody>
      </p:sp>
    </p:spTree>
    <p:extLst>
      <p:ext uri="{BB962C8B-B14F-4D97-AF65-F5344CB8AC3E}">
        <p14:creationId xmlns:p14="http://schemas.microsoft.com/office/powerpoint/2010/main" xmlns="" val="54615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2725"/>
            <a:ext cx="8001000" cy="56200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The Big Challenges</a:t>
            </a:r>
            <a:endParaRPr lang="en-IE" sz="2800" b="1" dirty="0">
              <a:solidFill>
                <a:srgbClr val="00AD83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51308328"/>
              </p:ext>
            </p:extLst>
          </p:nvPr>
        </p:nvGraphicFramePr>
        <p:xfrm>
          <a:off x="457200" y="1201632"/>
          <a:ext cx="8229600" cy="2744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3"/>
          <p:cNvSpPr txBox="1">
            <a:spLocks/>
          </p:cNvSpPr>
          <p:nvPr/>
        </p:nvSpPr>
        <p:spPr>
          <a:xfrm>
            <a:off x="2438400" y="4251325"/>
            <a:ext cx="3357736" cy="533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Irish Rural Link Annual Conference</a:t>
            </a:r>
          </a:p>
          <a:p>
            <a:pPr lvl="0"/>
            <a:r>
              <a:rPr lang="en-GB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5/5/17</a:t>
            </a:r>
          </a:p>
        </p:txBody>
      </p:sp>
    </p:spTree>
    <p:extLst>
      <p:ext uri="{BB962C8B-B14F-4D97-AF65-F5344CB8AC3E}">
        <p14:creationId xmlns:p14="http://schemas.microsoft.com/office/powerpoint/2010/main" xmlns="" val="3831681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61702023"/>
              </p:ext>
            </p:extLst>
          </p:nvPr>
        </p:nvGraphicFramePr>
        <p:xfrm>
          <a:off x="1447800" y="669925"/>
          <a:ext cx="64008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1981200"/>
                <a:gridCol w="21336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IMPACT OF BREXIT</a:t>
                      </a:r>
                      <a:r>
                        <a:rPr lang="en-GB" baseline="0" dirty="0" smtClean="0"/>
                        <a:t> ON YOUR BUSINESS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TO DATE </a:t>
                      </a:r>
                    </a:p>
                    <a:p>
                      <a:r>
                        <a:rPr lang="en-GB" dirty="0" smtClean="0"/>
                        <a:t>(NOV 2016)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NEXT 6 MONTHS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Very negative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12%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11%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Somewhat</a:t>
                      </a:r>
                      <a:r>
                        <a:rPr lang="en-GB" baseline="0" dirty="0" smtClean="0"/>
                        <a:t> negative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29%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57%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No impact/neutral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50%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22%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Somewhat positive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9%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8%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Very positive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1%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2%</a:t>
                      </a:r>
                      <a:endParaRPr lang="en-I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438400" y="4251325"/>
            <a:ext cx="3048000" cy="533400"/>
          </a:xfrm>
        </p:spPr>
        <p:txBody>
          <a:bodyPr/>
          <a:lstStyle/>
          <a:p>
            <a:r>
              <a:rPr lang="en-GB" dirty="0"/>
              <a:t>Irish Rural Link Annual Conference</a:t>
            </a:r>
          </a:p>
          <a:p>
            <a:r>
              <a:rPr lang="en-GB" dirty="0"/>
              <a:t>5/5/17</a:t>
            </a:r>
          </a:p>
        </p:txBody>
      </p:sp>
    </p:spTree>
    <p:extLst>
      <p:ext uri="{BB962C8B-B14F-4D97-AF65-F5344CB8AC3E}">
        <p14:creationId xmlns:p14="http://schemas.microsoft.com/office/powerpoint/2010/main" xmlns="" val="67011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03214825"/>
              </p:ext>
            </p:extLst>
          </p:nvPr>
        </p:nvGraphicFramePr>
        <p:xfrm>
          <a:off x="685800" y="212725"/>
          <a:ext cx="777240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0"/>
                <a:gridCol w="15240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SPECIFIC IMPACTS OF BREXIT</a:t>
                      </a:r>
                      <a:r>
                        <a:rPr lang="en-GB" baseline="0" dirty="0" smtClean="0"/>
                        <a:t> ON YOUR BUSINESS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TO DATE </a:t>
                      </a:r>
                    </a:p>
                    <a:p>
                      <a:r>
                        <a:rPr lang="en-GB" dirty="0" smtClean="0"/>
                        <a:t>(NOV 2016)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LIKELY</a:t>
                      </a:r>
                      <a:r>
                        <a:rPr lang="en-GB" baseline="0" dirty="0" smtClean="0"/>
                        <a:t> IN THE FUTURE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Loss</a:t>
                      </a:r>
                      <a:r>
                        <a:rPr lang="en-GB" baseline="0" dirty="0" smtClean="0"/>
                        <a:t> of business in UK market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37%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45%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Loss of business in Irish market</a:t>
                      </a:r>
                      <a:endParaRPr lang="en-GB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30%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45%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Loss</a:t>
                      </a:r>
                      <a:r>
                        <a:rPr lang="en-GB" baseline="0" dirty="0" smtClean="0"/>
                        <a:t> of business in third country market(s)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2%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4%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Workers put on short time/layoff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0%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7%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Workers</a:t>
                      </a:r>
                      <a:r>
                        <a:rPr lang="en-GB" baseline="0" dirty="0" smtClean="0"/>
                        <a:t> made redundant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2%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1%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Postponement</a:t>
                      </a:r>
                      <a:r>
                        <a:rPr lang="en-GB" baseline="0" dirty="0" smtClean="0"/>
                        <a:t> of investment decisions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52%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37%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Increased sourcing of raw materials in UK market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20%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18%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Movement of production/operations to UK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3%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4%</a:t>
                      </a:r>
                      <a:endParaRPr lang="en-I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438400" y="4251325"/>
            <a:ext cx="3048000" cy="533400"/>
          </a:xfrm>
        </p:spPr>
        <p:txBody>
          <a:bodyPr/>
          <a:lstStyle/>
          <a:p>
            <a:r>
              <a:rPr lang="en-GB" dirty="0"/>
              <a:t>Irish Rural Link Annual Conference</a:t>
            </a:r>
          </a:p>
          <a:p>
            <a:r>
              <a:rPr lang="en-GB" dirty="0"/>
              <a:t>5/5/17</a:t>
            </a:r>
          </a:p>
        </p:txBody>
      </p:sp>
    </p:spTree>
    <p:extLst>
      <p:ext uri="{BB962C8B-B14F-4D97-AF65-F5344CB8AC3E}">
        <p14:creationId xmlns:p14="http://schemas.microsoft.com/office/powerpoint/2010/main" xmlns="" val="247378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smtClean="0"/>
              <a:t>SFA Lobbying</a:t>
            </a:r>
            <a:endParaRPr lang="en-GB" b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08000" y="414685"/>
            <a:ext cx="4155000" cy="3455640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Wingdings" pitchFamily="2" charset="2"/>
              <a:buChar char="v"/>
              <a:defRPr/>
            </a:pPr>
            <a:r>
              <a:rPr lang="en-IE" dirty="0" smtClean="0">
                <a:solidFill>
                  <a:schemeClr val="tx2">
                    <a:lumMod val="75000"/>
                  </a:schemeClr>
                </a:solidFill>
              </a:rPr>
              <a:t>Bilateral meetings with Minister for Jobs, Enterprise &amp; Innovation, Mary Mitchell-O’Connor, TD</a:t>
            </a:r>
            <a:endParaRPr lang="en-IE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en-IE" dirty="0" smtClean="0">
                <a:solidFill>
                  <a:schemeClr val="tx2">
                    <a:lumMod val="75000"/>
                  </a:schemeClr>
                </a:solidFill>
              </a:rPr>
              <a:t>Bilateral meetings / Workshops with Brexit Response Unit – DJEI, D/Finance, EI, SBCI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en-IE" dirty="0" smtClean="0">
                <a:solidFill>
                  <a:schemeClr val="tx2">
                    <a:lumMod val="75000"/>
                  </a:schemeClr>
                </a:solidFill>
              </a:rPr>
              <a:t>Oireachtas Symposium on Brexit</a:t>
            </a:r>
            <a:endParaRPr lang="en-IE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en-IE" dirty="0" smtClean="0">
                <a:solidFill>
                  <a:schemeClr val="tx2">
                    <a:lumMod val="75000"/>
                  </a:schemeClr>
                </a:solidFill>
              </a:rPr>
              <a:t>All-Island Civic Dialogue / Sectoral Dialogues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en-IE" dirty="0" smtClean="0">
                <a:solidFill>
                  <a:schemeClr val="tx2">
                    <a:lumMod val="75000"/>
                  </a:schemeClr>
                </a:solidFill>
              </a:rPr>
              <a:t>Joint Oireachtas Committee on Jobs, Enterprise &amp; Innovation / Seanad Select Committee</a:t>
            </a:r>
            <a:endParaRPr lang="en-IE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en-IE" dirty="0" smtClean="0">
                <a:solidFill>
                  <a:schemeClr val="tx2">
                    <a:lumMod val="75000"/>
                  </a:schemeClr>
                </a:solidFill>
              </a:rPr>
              <a:t>Standing agenda item on all government committees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en-IE" dirty="0" smtClean="0">
                <a:solidFill>
                  <a:schemeClr val="tx2">
                    <a:lumMod val="75000"/>
                  </a:schemeClr>
                </a:solidFill>
              </a:rPr>
              <a:t>Public Meetings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en-IE" dirty="0" smtClean="0">
                <a:solidFill>
                  <a:schemeClr val="tx2">
                    <a:lumMod val="75000"/>
                  </a:schemeClr>
                </a:solidFill>
              </a:rPr>
              <a:t>UK Government / EU Commission 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en-IE" dirty="0">
                <a:solidFill>
                  <a:schemeClr val="tx2">
                    <a:lumMod val="75000"/>
                  </a:schemeClr>
                </a:solidFill>
              </a:rPr>
              <a:t>Media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438400" y="4251325"/>
            <a:ext cx="3048000" cy="533400"/>
          </a:xfrm>
        </p:spPr>
        <p:txBody>
          <a:bodyPr/>
          <a:lstStyle/>
          <a:p>
            <a:r>
              <a:rPr lang="en-GB" dirty="0"/>
              <a:t>Irish Rural Link Annual Conference</a:t>
            </a:r>
          </a:p>
          <a:p>
            <a:r>
              <a:rPr lang="en-GB" dirty="0"/>
              <a:t>5/5/17</a:t>
            </a:r>
          </a:p>
        </p:txBody>
      </p:sp>
    </p:spTree>
    <p:extLst>
      <p:ext uri="{BB962C8B-B14F-4D97-AF65-F5344CB8AC3E}">
        <p14:creationId xmlns:p14="http://schemas.microsoft.com/office/powerpoint/2010/main" xmlns="" val="19500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smtClean="0"/>
              <a:t>Key Asks - Immediate</a:t>
            </a:r>
            <a:endParaRPr lang="en-GB" b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v"/>
              <a:defRPr/>
            </a:pPr>
            <a:r>
              <a:rPr lang="en-IE" dirty="0" smtClean="0">
                <a:solidFill>
                  <a:schemeClr val="tx2">
                    <a:lumMod val="75000"/>
                  </a:schemeClr>
                </a:solidFill>
              </a:rPr>
              <a:t>Lobby EU for temporary state aid rule changes – Enterprise Stabilisation Fund / Job Support Measures</a:t>
            </a:r>
            <a:endParaRPr lang="en-IE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en-IE" dirty="0" smtClean="0">
                <a:solidFill>
                  <a:schemeClr val="tx2">
                    <a:lumMod val="75000"/>
                  </a:schemeClr>
                </a:solidFill>
              </a:rPr>
              <a:t>Financial Supports – SBCI low-cost finance / export financing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en-IE" dirty="0" smtClean="0">
                <a:solidFill>
                  <a:schemeClr val="tx2">
                    <a:lumMod val="75000"/>
                  </a:schemeClr>
                </a:solidFill>
              </a:rPr>
              <a:t>State Agencies – market diversification and innovation</a:t>
            </a:r>
            <a:endParaRPr lang="en-IE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en-IE" dirty="0" smtClean="0">
                <a:solidFill>
                  <a:schemeClr val="tx2">
                    <a:lumMod val="75000"/>
                  </a:schemeClr>
                </a:solidFill>
              </a:rPr>
              <a:t>Public Awareness Campaign – “support Irish food producers and retailers”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en-IE" dirty="0" smtClean="0">
                <a:solidFill>
                  <a:schemeClr val="tx2">
                    <a:lumMod val="75000"/>
                  </a:schemeClr>
                </a:solidFill>
              </a:rPr>
              <a:t>Extend On-line Trading Voucher Scheme</a:t>
            </a:r>
            <a:endParaRPr lang="en-IE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438400" y="4251325"/>
            <a:ext cx="3048000" cy="533400"/>
          </a:xfrm>
        </p:spPr>
        <p:txBody>
          <a:bodyPr/>
          <a:lstStyle/>
          <a:p>
            <a:r>
              <a:rPr lang="en-GB" dirty="0"/>
              <a:t>Irish Rural Link Annual Conference</a:t>
            </a:r>
          </a:p>
          <a:p>
            <a:r>
              <a:rPr lang="en-GB" dirty="0"/>
              <a:t>5/5/17</a:t>
            </a:r>
          </a:p>
        </p:txBody>
      </p:sp>
    </p:spTree>
    <p:extLst>
      <p:ext uri="{BB962C8B-B14F-4D97-AF65-F5344CB8AC3E}">
        <p14:creationId xmlns:p14="http://schemas.microsoft.com/office/powerpoint/2010/main" xmlns="" val="85051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SFA Vision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SFA Mission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dirty="0" smtClean="0"/>
              <a:t>Ireland – the most vibrant small business community in the world – supporting entrepreneurship, valuing small business and rewarding risk takers. </a:t>
            </a:r>
          </a:p>
          <a:p>
            <a:endParaRPr lang="en-IE" dirty="0"/>
          </a:p>
          <a:p>
            <a:endParaRPr lang="en-IE" dirty="0" smtClean="0"/>
          </a:p>
          <a:p>
            <a:r>
              <a:rPr lang="en-IE" dirty="0" smtClean="0"/>
              <a:t>The Small Firms Association is the trusted partner of small businesses in Ireland.  Its mission is to deliver business-focused advice and insights to member companies, influence government policy to the benefit of small businesses and connect its members in a thriving community.</a:t>
            </a:r>
            <a:endParaRPr lang="en-IE" dirty="0"/>
          </a:p>
          <a:p>
            <a:endParaRPr lang="en-GB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438400" y="4251325"/>
            <a:ext cx="3429744" cy="533400"/>
          </a:xfrm>
        </p:spPr>
        <p:txBody>
          <a:bodyPr/>
          <a:lstStyle/>
          <a:p>
            <a:r>
              <a:rPr lang="en-GB" dirty="0" smtClean="0"/>
              <a:t>Irish Rural Link Annual Conference</a:t>
            </a:r>
          </a:p>
          <a:p>
            <a:r>
              <a:rPr lang="en-GB" dirty="0" smtClean="0"/>
              <a:t>5/5/17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66781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669925"/>
            <a:ext cx="3886200" cy="3200400"/>
          </a:xfrm>
        </p:spPr>
        <p:txBody>
          <a:bodyPr/>
          <a:lstStyle/>
          <a:p>
            <a:r>
              <a:rPr lang="en-GB" b="0" dirty="0" smtClean="0"/>
              <a:t>Key Asks – </a:t>
            </a:r>
            <a:br>
              <a:rPr lang="en-GB" b="0" dirty="0" smtClean="0"/>
            </a:br>
            <a:r>
              <a:rPr lang="en-GB" b="0" dirty="0" smtClean="0"/>
              <a:t>Short to Medium term</a:t>
            </a:r>
            <a:endParaRPr lang="en-GB" b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v"/>
              <a:defRPr/>
            </a:pPr>
            <a:r>
              <a:rPr lang="en-IE" dirty="0" smtClean="0">
                <a:solidFill>
                  <a:schemeClr val="tx2">
                    <a:lumMod val="75000"/>
                  </a:schemeClr>
                </a:solidFill>
              </a:rPr>
              <a:t>National Strategic Plan to deal with Brexit – risks and opportunities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en-IE" dirty="0" smtClean="0">
                <a:solidFill>
                  <a:schemeClr val="tx2">
                    <a:lumMod val="75000"/>
                  </a:schemeClr>
                </a:solidFill>
              </a:rPr>
              <a:t>Self-audit tool for all businesses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en-IE" dirty="0" smtClean="0">
                <a:solidFill>
                  <a:schemeClr val="tx2">
                    <a:lumMod val="75000"/>
                  </a:schemeClr>
                </a:solidFill>
              </a:rPr>
              <a:t>Exit negotiations – Ireland’s special position; UK to remain as close to European single market as possible</a:t>
            </a:r>
            <a:endParaRPr lang="en-IE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en-IE" dirty="0" smtClean="0">
                <a:solidFill>
                  <a:schemeClr val="tx2">
                    <a:lumMod val="75000"/>
                  </a:schemeClr>
                </a:solidFill>
              </a:rPr>
              <a:t>Preserve common travel area and open border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en-IE" dirty="0" smtClean="0">
                <a:solidFill>
                  <a:schemeClr val="tx2">
                    <a:lumMod val="75000"/>
                  </a:schemeClr>
                </a:solidFill>
              </a:rPr>
              <a:t>Cost-competitiveness</a:t>
            </a:r>
            <a:endParaRPr lang="en-IE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en-IE" dirty="0" smtClean="0">
                <a:solidFill>
                  <a:schemeClr val="tx2">
                    <a:lumMod val="75000"/>
                  </a:schemeClr>
                </a:solidFill>
              </a:rPr>
              <a:t>Tax Competitiveness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438400" y="4251325"/>
            <a:ext cx="3048000" cy="533400"/>
          </a:xfrm>
        </p:spPr>
        <p:txBody>
          <a:bodyPr/>
          <a:lstStyle/>
          <a:p>
            <a:r>
              <a:rPr lang="en-GB" dirty="0"/>
              <a:t>Irish Rural Link Annual Conference</a:t>
            </a:r>
          </a:p>
          <a:p>
            <a:r>
              <a:rPr lang="en-GB" dirty="0"/>
              <a:t>5/5/17</a:t>
            </a:r>
          </a:p>
        </p:txBody>
      </p:sp>
    </p:spTree>
    <p:extLst>
      <p:ext uri="{BB962C8B-B14F-4D97-AF65-F5344CB8AC3E}">
        <p14:creationId xmlns:p14="http://schemas.microsoft.com/office/powerpoint/2010/main" xmlns="" val="35591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0" dirty="0" smtClean="0"/>
              <a:t>Brexit Toolkit – </a:t>
            </a:r>
            <a:br>
              <a:rPr lang="en-GB" b="0" dirty="0" smtClean="0"/>
            </a:br>
            <a:r>
              <a:rPr lang="en-GB" b="0" dirty="0" smtClean="0"/>
              <a:t>10 Areas to Assess</a:t>
            </a:r>
            <a:br>
              <a:rPr lang="en-GB" b="0" dirty="0" smtClean="0"/>
            </a:br>
            <a:r>
              <a:rPr lang="en-GB" b="0" dirty="0"/>
              <a:t/>
            </a:r>
            <a:br>
              <a:rPr lang="en-GB" b="0" dirty="0"/>
            </a:br>
            <a:r>
              <a:rPr lang="en-GB" sz="2400" b="0" dirty="0"/>
              <a:t>Sector-Specific </a:t>
            </a:r>
            <a:r>
              <a:rPr lang="en-GB" sz="2400" b="0" dirty="0" smtClean="0"/>
              <a:t>Analysis</a:t>
            </a:r>
            <a:br>
              <a:rPr lang="en-GB" sz="2400" b="0" dirty="0" smtClean="0"/>
            </a:br>
            <a:r>
              <a:rPr lang="en-GB" sz="2400" b="0" dirty="0"/>
              <a:t/>
            </a:r>
            <a:br>
              <a:rPr lang="en-GB" sz="2400" b="0" dirty="0"/>
            </a:br>
            <a:r>
              <a:rPr lang="en-GB" sz="2400" b="0" dirty="0" smtClean="0"/>
              <a:t>Contain, Assess, Position, Take Action</a:t>
            </a:r>
            <a:br>
              <a:rPr lang="en-GB" sz="2400" b="0" dirty="0" smtClean="0"/>
            </a:br>
            <a:r>
              <a:rPr lang="en-GB" sz="2400" b="0" dirty="0"/>
              <a:t/>
            </a:r>
            <a:br>
              <a:rPr lang="en-GB" sz="2400" b="0" dirty="0"/>
            </a:br>
            <a:endParaRPr lang="en-GB" sz="2400" b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08000" y="630709"/>
            <a:ext cx="4155000" cy="3239616"/>
          </a:xfrm>
        </p:spPr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v"/>
              <a:defRPr/>
            </a:pPr>
            <a:r>
              <a:rPr lang="en-IE" dirty="0" smtClean="0">
                <a:solidFill>
                  <a:schemeClr val="tx2">
                    <a:lumMod val="75000"/>
                  </a:schemeClr>
                </a:solidFill>
              </a:rPr>
              <a:t>Currency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en-IE" dirty="0" smtClean="0">
                <a:solidFill>
                  <a:schemeClr val="tx2">
                    <a:lumMod val="75000"/>
                  </a:schemeClr>
                </a:solidFill>
              </a:rPr>
              <a:t>Supply Chain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en-IE" dirty="0" smtClean="0">
                <a:solidFill>
                  <a:schemeClr val="tx2">
                    <a:lumMod val="75000"/>
                  </a:schemeClr>
                </a:solidFill>
              </a:rPr>
              <a:t>Contracts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en-IE" dirty="0" smtClean="0">
                <a:solidFill>
                  <a:schemeClr val="tx2">
                    <a:lumMod val="75000"/>
                  </a:schemeClr>
                </a:solidFill>
              </a:rPr>
              <a:t>Finance and Funding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en-IE" dirty="0" smtClean="0">
                <a:solidFill>
                  <a:schemeClr val="tx2">
                    <a:lumMod val="75000"/>
                  </a:schemeClr>
                </a:solidFill>
              </a:rPr>
              <a:t>Workforce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en-IE" dirty="0" smtClean="0">
                <a:solidFill>
                  <a:schemeClr val="tx2">
                    <a:lumMod val="75000"/>
                  </a:schemeClr>
                </a:solidFill>
              </a:rPr>
              <a:t>Technology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en-IE" dirty="0" smtClean="0">
                <a:solidFill>
                  <a:schemeClr val="tx2">
                    <a:lumMod val="75000"/>
                  </a:schemeClr>
                </a:solidFill>
              </a:rPr>
              <a:t>Regulation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en-IE" dirty="0" smtClean="0">
                <a:solidFill>
                  <a:schemeClr val="tx2">
                    <a:lumMod val="75000"/>
                  </a:schemeClr>
                </a:solidFill>
              </a:rPr>
              <a:t>Tax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en-IE" dirty="0" smtClean="0">
                <a:solidFill>
                  <a:schemeClr val="tx2">
                    <a:lumMod val="75000"/>
                  </a:schemeClr>
                </a:solidFill>
              </a:rPr>
              <a:t>Market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en-IE" dirty="0" smtClean="0">
                <a:solidFill>
                  <a:schemeClr val="tx2">
                    <a:lumMod val="75000"/>
                  </a:schemeClr>
                </a:solidFill>
              </a:rPr>
              <a:t>Operating Structures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endParaRPr lang="en-IE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v"/>
              <a:defRPr/>
            </a:pPr>
            <a:endParaRPr lang="en-IE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v"/>
              <a:defRPr/>
            </a:pP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438400" y="4251325"/>
            <a:ext cx="3048000" cy="533400"/>
          </a:xfrm>
        </p:spPr>
        <p:txBody>
          <a:bodyPr/>
          <a:lstStyle/>
          <a:p>
            <a:r>
              <a:rPr lang="en-GB" dirty="0"/>
              <a:t>Irish Rural Link Annual Conference</a:t>
            </a:r>
          </a:p>
          <a:p>
            <a:r>
              <a:rPr lang="en-GB" dirty="0"/>
              <a:t>5/5/17</a:t>
            </a:r>
          </a:p>
        </p:txBody>
      </p:sp>
    </p:spTree>
    <p:extLst>
      <p:ext uri="{BB962C8B-B14F-4D97-AF65-F5344CB8AC3E}">
        <p14:creationId xmlns:p14="http://schemas.microsoft.com/office/powerpoint/2010/main" xmlns="" val="60768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799" y="1494805"/>
            <a:ext cx="6552000" cy="2223120"/>
          </a:xfrm>
        </p:spPr>
        <p:txBody>
          <a:bodyPr/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438400" y="4251325"/>
            <a:ext cx="3501752" cy="533400"/>
          </a:xfrm>
        </p:spPr>
        <p:txBody>
          <a:bodyPr/>
          <a:lstStyle/>
          <a:p>
            <a:r>
              <a:rPr lang="en-GB" dirty="0"/>
              <a:t>Irish Rural Link Annual Conference</a:t>
            </a:r>
          </a:p>
          <a:p>
            <a:r>
              <a:rPr lang="en-GB" dirty="0"/>
              <a:t>5/5/17</a:t>
            </a:r>
          </a:p>
        </p:txBody>
      </p:sp>
    </p:spTree>
    <p:extLst>
      <p:ext uri="{BB962C8B-B14F-4D97-AF65-F5344CB8AC3E}">
        <p14:creationId xmlns:p14="http://schemas.microsoft.com/office/powerpoint/2010/main" xmlns="" val="57558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95536" y="558702"/>
            <a:ext cx="6120680" cy="2525812"/>
          </a:xfrm>
        </p:spPr>
        <p:txBody>
          <a:bodyPr/>
          <a:lstStyle/>
          <a:p>
            <a:r>
              <a:rPr lang="en-GB" sz="2000" i="1" dirty="0" smtClean="0"/>
              <a:t>Further Information</a:t>
            </a:r>
            <a:r>
              <a:rPr lang="en-GB" sz="2000" dirty="0" smtClean="0"/>
              <a:t>: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 smtClean="0"/>
              <a:t>Patricia Callan, SFA Director </a:t>
            </a:r>
            <a:br>
              <a:rPr lang="en-GB" sz="2000" dirty="0" smtClean="0"/>
            </a:br>
            <a:r>
              <a:rPr lang="en-GB" sz="2000" dirty="0" smtClean="0"/>
              <a:t>01 6051602 / 087 6999345; </a:t>
            </a:r>
            <a:r>
              <a:rPr lang="en-GB" sz="2000" dirty="0" smtClean="0">
                <a:hlinkClick r:id="rId2"/>
              </a:rPr>
              <a:t>patricia.callan@sfa.ie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>
                <a:hlinkClick r:id="rId3"/>
              </a:rPr>
              <a:t>www.sfa.ie</a:t>
            </a:r>
            <a:r>
              <a:rPr lang="en-GB" sz="2000" dirty="0" smtClean="0"/>
              <a:t> / </a:t>
            </a:r>
            <a:r>
              <a:rPr lang="en-GB" sz="2000" dirty="0" smtClean="0">
                <a:hlinkClick r:id="rId4"/>
              </a:rPr>
              <a:t>www.sfa.ie/awards</a:t>
            </a:r>
            <a:r>
              <a:rPr lang="en-GB" sz="2000" dirty="0" smtClean="0"/>
              <a:t> ; Twitter: @SFA_IRL</a:t>
            </a:r>
            <a:endParaRPr lang="en-GB" sz="2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xmlns="" val="282037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9600" y="365125"/>
            <a:ext cx="8153400" cy="3048000"/>
          </a:xfrm>
        </p:spPr>
        <p:txBody>
          <a:bodyPr/>
          <a:lstStyle/>
          <a:p>
            <a:pPr>
              <a:defRPr/>
            </a:pPr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/>
            </a:r>
            <a:br>
              <a:rPr lang="en-GB" dirty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</a:b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/>
            </a:r>
            <a:br>
              <a:rPr lang="en-GB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</a:b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Small Business in Ireland</a:t>
            </a:r>
            <a:endParaRPr lang="en-GB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438400" y="4251325"/>
            <a:ext cx="3357736" cy="533400"/>
          </a:xfrm>
        </p:spPr>
        <p:txBody>
          <a:bodyPr/>
          <a:lstStyle/>
          <a:p>
            <a:r>
              <a:rPr lang="en-GB" dirty="0"/>
              <a:t>Irish Rural Link Annual Conference</a:t>
            </a:r>
          </a:p>
          <a:p>
            <a:r>
              <a:rPr lang="en-GB" dirty="0"/>
              <a:t>5/5/17</a:t>
            </a:r>
          </a:p>
        </p:txBody>
      </p:sp>
    </p:spTree>
    <p:extLst>
      <p:ext uri="{BB962C8B-B14F-4D97-AF65-F5344CB8AC3E}">
        <p14:creationId xmlns:p14="http://schemas.microsoft.com/office/powerpoint/2010/main" xmlns="" val="113328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 descr="SFA Vision PPT v2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826"/>
            <a:ext cx="9144000" cy="51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8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 descr="SFA Vision PPT v1C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885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FA Vision PPT v1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380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 descr="SFA Vision PPT v1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564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FA Vision PPT v1F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45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9600" y="365125"/>
            <a:ext cx="8153400" cy="3048000"/>
          </a:xfrm>
        </p:spPr>
        <p:txBody>
          <a:bodyPr/>
          <a:lstStyle/>
          <a:p>
            <a:pPr>
              <a:defRPr/>
            </a:pPr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/>
            </a:r>
            <a:br>
              <a:rPr lang="en-GB" dirty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</a:b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/>
            </a:r>
            <a:br>
              <a:rPr lang="en-GB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</a:b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Economic Outlook and SFA Member Sentiment</a:t>
            </a:r>
            <a:endParaRPr lang="en-GB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438400" y="4251325"/>
            <a:ext cx="3357736" cy="533400"/>
          </a:xfrm>
        </p:spPr>
        <p:txBody>
          <a:bodyPr/>
          <a:lstStyle/>
          <a:p>
            <a:r>
              <a:rPr lang="en-GB" dirty="0"/>
              <a:t>Irish Rural Link Annual Conference</a:t>
            </a:r>
          </a:p>
          <a:p>
            <a:r>
              <a:rPr lang="en-GB" dirty="0"/>
              <a:t>5/5/17</a:t>
            </a:r>
          </a:p>
        </p:txBody>
      </p:sp>
    </p:spTree>
    <p:extLst>
      <p:ext uri="{BB962C8B-B14F-4D97-AF65-F5344CB8AC3E}">
        <p14:creationId xmlns:p14="http://schemas.microsoft.com/office/powerpoint/2010/main" xmlns="" val="8405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FA 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FA_ppt-presentation" id="{12A4BECC-15F1-41A3-ACD8-58E5DB23A8DA}" vid="{8C3A05E4-B1D0-48CC-915E-4FBC7D2A16C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SFA ppt</Template>
  <TotalTime>488</TotalTime>
  <Words>685</Words>
  <Application>Microsoft Office PowerPoint</Application>
  <PresentationFormat>Custom</PresentationFormat>
  <Paragraphs>164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SFA ppt</vt:lpstr>
      <vt:lpstr>Next Generation Business –  A Vision for Small Firms in Ireland</vt:lpstr>
      <vt:lpstr>SFA Vision   SFA Mission</vt:lpstr>
      <vt:lpstr>  Small Business in Ireland</vt:lpstr>
      <vt:lpstr>Slide 4</vt:lpstr>
      <vt:lpstr>Slide 5</vt:lpstr>
      <vt:lpstr>Slide 6</vt:lpstr>
      <vt:lpstr>Slide 7</vt:lpstr>
      <vt:lpstr>Slide 8</vt:lpstr>
      <vt:lpstr>  Economic Outlook and SFA Member Sentiment</vt:lpstr>
      <vt:lpstr>Economic Outlook</vt:lpstr>
      <vt:lpstr>How would you characterise the current business environment?</vt:lpstr>
      <vt:lpstr>The Opportunities</vt:lpstr>
      <vt:lpstr>The Risks</vt:lpstr>
      <vt:lpstr>  Brexit – Implications for Irish Small Firms</vt:lpstr>
      <vt:lpstr>The Big Challenges</vt:lpstr>
      <vt:lpstr>Slide 16</vt:lpstr>
      <vt:lpstr>Slide 17</vt:lpstr>
      <vt:lpstr>SFA Lobbying</vt:lpstr>
      <vt:lpstr>Key Asks - Immediate</vt:lpstr>
      <vt:lpstr>Key Asks –  Short to Medium term</vt:lpstr>
      <vt:lpstr>Brexit Toolkit –  10 Areas to Assess  Sector-Specific Analysis  Contain, Assess, Position, Take Action  </vt:lpstr>
      <vt:lpstr>Questions?</vt:lpstr>
      <vt:lpstr>Further Information: Patricia Callan, SFA Director  01 6051602 / 087 6999345; patricia.callan@sfa.ie www.sfa.ie / www.sfa.ie/awards ; Twitter: @SFA_IRL</vt:lpstr>
    </vt:vector>
  </TitlesOfParts>
  <Company>IBEC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Director’s Report 2016</dc:title>
  <dc:creator>Linda Barry</dc:creator>
  <cp:lastModifiedBy>Louise Lennon</cp:lastModifiedBy>
  <cp:revision>27</cp:revision>
  <cp:lastPrinted>2017-01-23T17:38:42Z</cp:lastPrinted>
  <dcterms:created xsi:type="dcterms:W3CDTF">2016-12-09T09:49:11Z</dcterms:created>
  <dcterms:modified xsi:type="dcterms:W3CDTF">2017-05-04T15:48:54Z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2015-11-03T00:00:00Z</vt:filetime>
  </property>
  <property fmtid="{D5CDD505-2E9C-101B-9397-08002B2CF9AE}" pid="3" name="Creator">
    <vt:lpwstr>Adobe Illustrator CC 2015 (Windows)</vt:lpwstr>
  </property>
  <property fmtid="{D5CDD505-2E9C-101B-9397-08002B2CF9AE}" pid="4" name="LastSaved">
    <vt:filetime>2015-11-03T00:00:00Z</vt:filetime>
  </property>
</Properties>
</file>