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3" r:id="rId3"/>
    <p:sldId id="257" r:id="rId4"/>
    <p:sldId id="258" r:id="rId5"/>
    <p:sldId id="259" r:id="rId6"/>
    <p:sldId id="261" r:id="rId7"/>
    <p:sldId id="265" r:id="rId8"/>
    <p:sldId id="266" r:id="rId9"/>
    <p:sldId id="267" r:id="rId10"/>
    <p:sldId id="264" r:id="rId11"/>
    <p:sldId id="268" r:id="rId12"/>
    <p:sldId id="272"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7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3C5E7-01C4-49D2-A869-C7EDD43DF276}" type="doc">
      <dgm:prSet loTypeId="urn:microsoft.com/office/officeart/2005/8/layout/hList7#4" loCatId="process" qsTypeId="urn:microsoft.com/office/officeart/2005/8/quickstyle/simple1" qsCatId="simple" csTypeId="urn:microsoft.com/office/officeart/2005/8/colors/accent1_2" csCatId="accent1" phldr="1"/>
      <dgm:spPr/>
    </dgm:pt>
    <dgm:pt modelId="{E47020A5-E66A-435B-825A-10968EBB042A}">
      <dgm:prSet phldrT="[Text]"/>
      <dgm:spPr>
        <a:solidFill>
          <a:srgbClr val="C6DA40"/>
        </a:solidFill>
      </dgm:spPr>
      <dgm:t>
        <a:bodyPr/>
        <a:lstStyle/>
        <a:p>
          <a:r>
            <a:rPr lang="en-IE" b="1" dirty="0">
              <a:solidFill>
                <a:srgbClr val="008E3E"/>
              </a:solidFill>
            </a:rPr>
            <a:t>Milestone Setting Meeting</a:t>
          </a:r>
        </a:p>
      </dgm:t>
    </dgm:pt>
    <dgm:pt modelId="{AC24CF64-B99C-442F-AAF0-EE2008F307BC}" type="parTrans" cxnId="{5D6026B5-A10E-4BF4-9F0D-6EF170F06091}">
      <dgm:prSet/>
      <dgm:spPr/>
      <dgm:t>
        <a:bodyPr/>
        <a:lstStyle/>
        <a:p>
          <a:endParaRPr lang="en-IE"/>
        </a:p>
      </dgm:t>
    </dgm:pt>
    <dgm:pt modelId="{9B3C5DD7-6320-4238-85A8-7B54348271E6}" type="sibTrans" cxnId="{5D6026B5-A10E-4BF4-9F0D-6EF170F06091}">
      <dgm:prSet/>
      <dgm:spPr/>
      <dgm:t>
        <a:bodyPr/>
        <a:lstStyle/>
        <a:p>
          <a:endParaRPr lang="en-IE"/>
        </a:p>
      </dgm:t>
    </dgm:pt>
    <dgm:pt modelId="{ADC9F876-F375-4164-8D57-70FB8FFF3E83}">
      <dgm:prSet phldrT="[Text]"/>
      <dgm:spPr>
        <a:solidFill>
          <a:srgbClr val="C6DA40"/>
        </a:solidFill>
      </dgm:spPr>
      <dgm:t>
        <a:bodyPr/>
        <a:lstStyle/>
        <a:p>
          <a:r>
            <a:rPr lang="en-IE" b="1" dirty="0">
              <a:solidFill>
                <a:srgbClr val="008E3E"/>
              </a:solidFill>
            </a:rPr>
            <a:t>Progress Update</a:t>
          </a:r>
        </a:p>
      </dgm:t>
    </dgm:pt>
    <dgm:pt modelId="{1A3213DD-4D7D-408B-821B-573727DBB67E}" type="parTrans" cxnId="{2F1559A3-3A6E-4559-BC36-3F7762861C4A}">
      <dgm:prSet/>
      <dgm:spPr/>
      <dgm:t>
        <a:bodyPr/>
        <a:lstStyle/>
        <a:p>
          <a:endParaRPr lang="en-IE"/>
        </a:p>
      </dgm:t>
    </dgm:pt>
    <dgm:pt modelId="{53524645-F6F8-4ED2-B1FC-733CAE2FFE5E}" type="sibTrans" cxnId="{2F1559A3-3A6E-4559-BC36-3F7762861C4A}">
      <dgm:prSet/>
      <dgm:spPr/>
      <dgm:t>
        <a:bodyPr/>
        <a:lstStyle/>
        <a:p>
          <a:endParaRPr lang="en-IE"/>
        </a:p>
      </dgm:t>
    </dgm:pt>
    <dgm:pt modelId="{797C0A42-F353-4C16-A4DF-EC5AC0936664}">
      <dgm:prSet phldrT="[Text]"/>
      <dgm:spPr>
        <a:solidFill>
          <a:srgbClr val="C6DA40"/>
        </a:solidFill>
      </dgm:spPr>
      <dgm:t>
        <a:bodyPr/>
        <a:lstStyle/>
        <a:p>
          <a:r>
            <a:rPr lang="en-IE" b="1" dirty="0">
              <a:solidFill>
                <a:srgbClr val="008E3E"/>
              </a:solidFill>
            </a:rPr>
            <a:t>Overseas Support</a:t>
          </a:r>
        </a:p>
      </dgm:t>
    </dgm:pt>
    <dgm:pt modelId="{7B94DEC2-54EA-4B52-9043-33401E3769A0}" type="parTrans" cxnId="{BEBE122C-76C0-451F-88E6-676B1B0C7132}">
      <dgm:prSet/>
      <dgm:spPr/>
      <dgm:t>
        <a:bodyPr/>
        <a:lstStyle/>
        <a:p>
          <a:endParaRPr lang="en-IE"/>
        </a:p>
      </dgm:t>
    </dgm:pt>
    <dgm:pt modelId="{3CF12A3B-B276-4F7A-B005-723C41B58363}" type="sibTrans" cxnId="{BEBE122C-76C0-451F-88E6-676B1B0C7132}">
      <dgm:prSet/>
      <dgm:spPr/>
      <dgm:t>
        <a:bodyPr/>
        <a:lstStyle/>
        <a:p>
          <a:endParaRPr lang="en-IE"/>
        </a:p>
      </dgm:t>
    </dgm:pt>
    <dgm:pt modelId="{62DC2C1A-07B8-46AA-851A-2E002443EDC0}">
      <dgm:prSet/>
      <dgm:spPr>
        <a:solidFill>
          <a:srgbClr val="C6DA40"/>
        </a:solidFill>
      </dgm:spPr>
      <dgm:t>
        <a:bodyPr/>
        <a:lstStyle/>
        <a:p>
          <a:r>
            <a:rPr lang="en-IE" b="1" dirty="0">
              <a:solidFill>
                <a:srgbClr val="008E3E"/>
              </a:solidFill>
            </a:rPr>
            <a:t>Sprint</a:t>
          </a:r>
        </a:p>
      </dgm:t>
    </dgm:pt>
    <dgm:pt modelId="{945DBFAA-0A3A-4713-937B-4ACD607AB650}" type="parTrans" cxnId="{37DFC488-783C-4A0A-89FB-EEE318A8A0C7}">
      <dgm:prSet/>
      <dgm:spPr/>
      <dgm:t>
        <a:bodyPr/>
        <a:lstStyle/>
        <a:p>
          <a:endParaRPr lang="en-IE"/>
        </a:p>
      </dgm:t>
    </dgm:pt>
    <dgm:pt modelId="{C95D7F6A-109E-4A59-9646-93F634DDF691}" type="sibTrans" cxnId="{37DFC488-783C-4A0A-89FB-EEE318A8A0C7}">
      <dgm:prSet/>
      <dgm:spPr/>
      <dgm:t>
        <a:bodyPr/>
        <a:lstStyle/>
        <a:p>
          <a:endParaRPr lang="en-IE"/>
        </a:p>
      </dgm:t>
    </dgm:pt>
    <dgm:pt modelId="{A024EE2F-2E44-4E16-8BFF-23A5B6248D36}" type="pres">
      <dgm:prSet presAssocID="{E933C5E7-01C4-49D2-A869-C7EDD43DF276}" presName="Name0" presStyleCnt="0">
        <dgm:presLayoutVars>
          <dgm:dir/>
          <dgm:resizeHandles val="exact"/>
        </dgm:presLayoutVars>
      </dgm:prSet>
      <dgm:spPr/>
    </dgm:pt>
    <dgm:pt modelId="{4C378EEE-1A13-4882-B567-4FB4217A5507}" type="pres">
      <dgm:prSet presAssocID="{E933C5E7-01C4-49D2-A869-C7EDD43DF276}" presName="fgShape" presStyleLbl="fgShp" presStyleIdx="0" presStyleCnt="1" custScaleX="108696" custScaleY="146797"/>
      <dgm:spPr>
        <a:solidFill>
          <a:srgbClr val="008E3E"/>
        </a:solidFill>
      </dgm:spPr>
    </dgm:pt>
    <dgm:pt modelId="{09C94816-B582-48BF-BA70-72E37A6FB737}" type="pres">
      <dgm:prSet presAssocID="{E933C5E7-01C4-49D2-A869-C7EDD43DF276}" presName="linComp" presStyleCnt="0"/>
      <dgm:spPr/>
    </dgm:pt>
    <dgm:pt modelId="{46BB6084-44BA-4441-A5B5-978803203894}" type="pres">
      <dgm:prSet presAssocID="{E47020A5-E66A-435B-825A-10968EBB042A}" presName="compNode" presStyleCnt="0"/>
      <dgm:spPr/>
    </dgm:pt>
    <dgm:pt modelId="{DA91D047-348A-4E3F-BC80-27DDFD741CDA}" type="pres">
      <dgm:prSet presAssocID="{E47020A5-E66A-435B-825A-10968EBB042A}" presName="bkgdShape" presStyleLbl="node1" presStyleIdx="0" presStyleCnt="4"/>
      <dgm:spPr/>
      <dgm:t>
        <a:bodyPr/>
        <a:lstStyle/>
        <a:p>
          <a:endParaRPr lang="en-IE"/>
        </a:p>
      </dgm:t>
    </dgm:pt>
    <dgm:pt modelId="{E9E83C13-365D-4E3E-849A-CC06D42B9858}" type="pres">
      <dgm:prSet presAssocID="{E47020A5-E66A-435B-825A-10968EBB042A}" presName="nodeTx" presStyleLbl="node1" presStyleIdx="0" presStyleCnt="4">
        <dgm:presLayoutVars>
          <dgm:bulletEnabled val="1"/>
        </dgm:presLayoutVars>
      </dgm:prSet>
      <dgm:spPr/>
      <dgm:t>
        <a:bodyPr/>
        <a:lstStyle/>
        <a:p>
          <a:endParaRPr lang="en-IE"/>
        </a:p>
      </dgm:t>
    </dgm:pt>
    <dgm:pt modelId="{6C725322-4FD9-4EAF-9CDE-7ACCA8216309}" type="pres">
      <dgm:prSet presAssocID="{E47020A5-E66A-435B-825A-10968EBB042A}" presName="invisiNode" presStyleLbl="node1" presStyleIdx="0" presStyleCnt="4"/>
      <dgm:spPr/>
    </dgm:pt>
    <dgm:pt modelId="{BAF1E435-75FB-45B4-AA88-A5DD7BE80376}" type="pres">
      <dgm:prSet presAssocID="{E47020A5-E66A-435B-825A-10968EBB042A}" presName="imagNode" presStyleLbl="fgImgPlace1" presStyleIdx="0" presStyleCnt="4"/>
      <dgm:spPr>
        <a:blipFill>
          <a:blip xmlns:r="http://schemas.openxmlformats.org/officeDocument/2006/relationships" r:embed="rId1">
            <a:extLst/>
          </a:blip>
          <a:srcRect/>
          <a:stretch>
            <a:fillRect l="-76000" r="-76000"/>
          </a:stretch>
        </a:blipFill>
      </dgm:spPr>
    </dgm:pt>
    <dgm:pt modelId="{88BEBD57-4E11-47B3-AA4A-6AED3E451FFE}" type="pres">
      <dgm:prSet presAssocID="{9B3C5DD7-6320-4238-85A8-7B54348271E6}" presName="sibTrans" presStyleLbl="sibTrans2D1" presStyleIdx="0" presStyleCnt="0"/>
      <dgm:spPr/>
      <dgm:t>
        <a:bodyPr/>
        <a:lstStyle/>
        <a:p>
          <a:endParaRPr lang="en-IE"/>
        </a:p>
      </dgm:t>
    </dgm:pt>
    <dgm:pt modelId="{EC73ABCA-35AF-410F-917B-275668C256EA}" type="pres">
      <dgm:prSet presAssocID="{ADC9F876-F375-4164-8D57-70FB8FFF3E83}" presName="compNode" presStyleCnt="0"/>
      <dgm:spPr/>
    </dgm:pt>
    <dgm:pt modelId="{D584D707-893A-4D9C-8B72-5C4B87B84ADD}" type="pres">
      <dgm:prSet presAssocID="{ADC9F876-F375-4164-8D57-70FB8FFF3E83}" presName="bkgdShape" presStyleLbl="node1" presStyleIdx="1" presStyleCnt="4"/>
      <dgm:spPr/>
      <dgm:t>
        <a:bodyPr/>
        <a:lstStyle/>
        <a:p>
          <a:endParaRPr lang="en-IE"/>
        </a:p>
      </dgm:t>
    </dgm:pt>
    <dgm:pt modelId="{4DB80418-2313-4166-8DE8-1A34C1F27E24}" type="pres">
      <dgm:prSet presAssocID="{ADC9F876-F375-4164-8D57-70FB8FFF3E83}" presName="nodeTx" presStyleLbl="node1" presStyleIdx="1" presStyleCnt="4">
        <dgm:presLayoutVars>
          <dgm:bulletEnabled val="1"/>
        </dgm:presLayoutVars>
      </dgm:prSet>
      <dgm:spPr/>
      <dgm:t>
        <a:bodyPr/>
        <a:lstStyle/>
        <a:p>
          <a:endParaRPr lang="en-IE"/>
        </a:p>
      </dgm:t>
    </dgm:pt>
    <dgm:pt modelId="{21E19305-D8D7-4BAC-AA13-891BC54DDA0E}" type="pres">
      <dgm:prSet presAssocID="{ADC9F876-F375-4164-8D57-70FB8FFF3E83}" presName="invisiNode" presStyleLbl="node1" presStyleIdx="1" presStyleCnt="4"/>
      <dgm:spPr/>
    </dgm:pt>
    <dgm:pt modelId="{CAA0B46C-353A-4A7F-BE67-CE01E2163A7C}" type="pres">
      <dgm:prSet presAssocID="{ADC9F876-F375-4164-8D57-70FB8FFF3E83}" presName="imagNode" presStyleLbl="fgImgPlace1" presStyleIdx="1" presStyleCnt="4"/>
      <dgm:spPr>
        <a:blipFill>
          <a:blip xmlns:r="http://schemas.openxmlformats.org/officeDocument/2006/relationships" r:embed="rId2" cstate="print">
            <a:extLst/>
          </a:blip>
          <a:srcRect/>
          <a:stretch>
            <a:fillRect l="-100000" r="-100000"/>
          </a:stretch>
        </a:blipFill>
      </dgm:spPr>
    </dgm:pt>
    <dgm:pt modelId="{EE7172E2-CFA7-4756-B29F-6B57993322D7}" type="pres">
      <dgm:prSet presAssocID="{53524645-F6F8-4ED2-B1FC-733CAE2FFE5E}" presName="sibTrans" presStyleLbl="sibTrans2D1" presStyleIdx="0" presStyleCnt="0"/>
      <dgm:spPr/>
      <dgm:t>
        <a:bodyPr/>
        <a:lstStyle/>
        <a:p>
          <a:endParaRPr lang="en-IE"/>
        </a:p>
      </dgm:t>
    </dgm:pt>
    <dgm:pt modelId="{31C0FCFA-1393-45C5-93FF-861811B95914}" type="pres">
      <dgm:prSet presAssocID="{797C0A42-F353-4C16-A4DF-EC5AC0936664}" presName="compNode" presStyleCnt="0"/>
      <dgm:spPr/>
    </dgm:pt>
    <dgm:pt modelId="{BCF23F58-D360-495A-90A2-9C44E5E83F70}" type="pres">
      <dgm:prSet presAssocID="{797C0A42-F353-4C16-A4DF-EC5AC0936664}" presName="bkgdShape" presStyleLbl="node1" presStyleIdx="2" presStyleCnt="4"/>
      <dgm:spPr/>
      <dgm:t>
        <a:bodyPr/>
        <a:lstStyle/>
        <a:p>
          <a:endParaRPr lang="en-IE"/>
        </a:p>
      </dgm:t>
    </dgm:pt>
    <dgm:pt modelId="{A2CE86A8-0ED8-4302-84C2-F783568FD52B}" type="pres">
      <dgm:prSet presAssocID="{797C0A42-F353-4C16-A4DF-EC5AC0936664}" presName="nodeTx" presStyleLbl="node1" presStyleIdx="2" presStyleCnt="4">
        <dgm:presLayoutVars>
          <dgm:bulletEnabled val="1"/>
        </dgm:presLayoutVars>
      </dgm:prSet>
      <dgm:spPr/>
      <dgm:t>
        <a:bodyPr/>
        <a:lstStyle/>
        <a:p>
          <a:endParaRPr lang="en-IE"/>
        </a:p>
      </dgm:t>
    </dgm:pt>
    <dgm:pt modelId="{5CDA3B8A-CA4C-4DF1-BF8C-7620A287332D}" type="pres">
      <dgm:prSet presAssocID="{797C0A42-F353-4C16-A4DF-EC5AC0936664}" presName="invisiNode" presStyleLbl="node1" presStyleIdx="2" presStyleCnt="4"/>
      <dgm:spPr/>
    </dgm:pt>
    <dgm:pt modelId="{FBA54DB0-851B-47B9-8632-CB5C69AA9B0C}" type="pres">
      <dgm:prSet presAssocID="{797C0A42-F353-4C16-A4DF-EC5AC0936664}" presName="imagNode" presStyleLbl="fgImgPlace1" presStyleIdx="2" presStyleCnt="4"/>
      <dgm:spPr>
        <a:blipFill>
          <a:blip xmlns:r="http://schemas.openxmlformats.org/officeDocument/2006/relationships" r:embed="rId3">
            <a:extLst/>
          </a:blip>
          <a:srcRect/>
          <a:stretch>
            <a:fillRect l="-105000" r="-105000"/>
          </a:stretch>
        </a:blipFill>
      </dgm:spPr>
    </dgm:pt>
    <dgm:pt modelId="{4C631B75-5883-4897-B052-F400682EF7F4}" type="pres">
      <dgm:prSet presAssocID="{3CF12A3B-B276-4F7A-B005-723C41B58363}" presName="sibTrans" presStyleLbl="sibTrans2D1" presStyleIdx="0" presStyleCnt="0"/>
      <dgm:spPr/>
      <dgm:t>
        <a:bodyPr/>
        <a:lstStyle/>
        <a:p>
          <a:endParaRPr lang="en-IE"/>
        </a:p>
      </dgm:t>
    </dgm:pt>
    <dgm:pt modelId="{5580C0CD-98B9-49D6-B538-0C1B0C32B172}" type="pres">
      <dgm:prSet presAssocID="{62DC2C1A-07B8-46AA-851A-2E002443EDC0}" presName="compNode" presStyleCnt="0"/>
      <dgm:spPr/>
    </dgm:pt>
    <dgm:pt modelId="{B0B6DBF3-C576-4DDC-BD57-81031B0BFCCF}" type="pres">
      <dgm:prSet presAssocID="{62DC2C1A-07B8-46AA-851A-2E002443EDC0}" presName="bkgdShape" presStyleLbl="node1" presStyleIdx="3" presStyleCnt="4"/>
      <dgm:spPr/>
      <dgm:t>
        <a:bodyPr/>
        <a:lstStyle/>
        <a:p>
          <a:endParaRPr lang="en-IE"/>
        </a:p>
      </dgm:t>
    </dgm:pt>
    <dgm:pt modelId="{2753148E-DE61-4A58-A27A-9714381647B7}" type="pres">
      <dgm:prSet presAssocID="{62DC2C1A-07B8-46AA-851A-2E002443EDC0}" presName="nodeTx" presStyleLbl="node1" presStyleIdx="3" presStyleCnt="4">
        <dgm:presLayoutVars>
          <dgm:bulletEnabled val="1"/>
        </dgm:presLayoutVars>
      </dgm:prSet>
      <dgm:spPr/>
      <dgm:t>
        <a:bodyPr/>
        <a:lstStyle/>
        <a:p>
          <a:endParaRPr lang="en-IE"/>
        </a:p>
      </dgm:t>
    </dgm:pt>
    <dgm:pt modelId="{7431E638-5584-421E-A1E3-6EEFC254A4F7}" type="pres">
      <dgm:prSet presAssocID="{62DC2C1A-07B8-46AA-851A-2E002443EDC0}" presName="invisiNode" presStyleLbl="node1" presStyleIdx="3" presStyleCnt="4"/>
      <dgm:spPr/>
    </dgm:pt>
    <dgm:pt modelId="{B06D74BE-7862-46A5-BD01-3BC5D8B5E82D}" type="pres">
      <dgm:prSet presAssocID="{62DC2C1A-07B8-46AA-851A-2E002443EDC0}" presName="imagNode" presStyleLbl="fgImgPlace1" presStyleIdx="3" presStyleCnt="4"/>
      <dgm:spPr>
        <a:blipFill>
          <a:blip xmlns:r="http://schemas.openxmlformats.org/officeDocument/2006/relationships" r:embed="rId4">
            <a:extLst/>
          </a:blip>
          <a:srcRect/>
          <a:stretch>
            <a:fillRect l="-53000" r="-53000"/>
          </a:stretch>
        </a:blipFill>
      </dgm:spPr>
    </dgm:pt>
  </dgm:ptLst>
  <dgm:cxnLst>
    <dgm:cxn modelId="{BEBE122C-76C0-451F-88E6-676B1B0C7132}" srcId="{E933C5E7-01C4-49D2-A869-C7EDD43DF276}" destId="{797C0A42-F353-4C16-A4DF-EC5AC0936664}" srcOrd="2" destOrd="0" parTransId="{7B94DEC2-54EA-4B52-9043-33401E3769A0}" sibTransId="{3CF12A3B-B276-4F7A-B005-723C41B58363}"/>
    <dgm:cxn modelId="{02633058-1EF9-43F7-9380-064DCDC9133A}" type="presOf" srcId="{ADC9F876-F375-4164-8D57-70FB8FFF3E83}" destId="{4DB80418-2313-4166-8DE8-1A34C1F27E24}" srcOrd="1" destOrd="0" presId="urn:microsoft.com/office/officeart/2005/8/layout/hList7#4"/>
    <dgm:cxn modelId="{5D6026B5-A10E-4BF4-9F0D-6EF170F06091}" srcId="{E933C5E7-01C4-49D2-A869-C7EDD43DF276}" destId="{E47020A5-E66A-435B-825A-10968EBB042A}" srcOrd="0" destOrd="0" parTransId="{AC24CF64-B99C-442F-AAF0-EE2008F307BC}" sibTransId="{9B3C5DD7-6320-4238-85A8-7B54348271E6}"/>
    <dgm:cxn modelId="{597C4FEC-C200-4755-819B-B67FC3F75193}" type="presOf" srcId="{53524645-F6F8-4ED2-B1FC-733CAE2FFE5E}" destId="{EE7172E2-CFA7-4756-B29F-6B57993322D7}" srcOrd="0" destOrd="0" presId="urn:microsoft.com/office/officeart/2005/8/layout/hList7#4"/>
    <dgm:cxn modelId="{2F1559A3-3A6E-4559-BC36-3F7762861C4A}" srcId="{E933C5E7-01C4-49D2-A869-C7EDD43DF276}" destId="{ADC9F876-F375-4164-8D57-70FB8FFF3E83}" srcOrd="1" destOrd="0" parTransId="{1A3213DD-4D7D-408B-821B-573727DBB67E}" sibTransId="{53524645-F6F8-4ED2-B1FC-733CAE2FFE5E}"/>
    <dgm:cxn modelId="{07A75117-91A9-486F-83CA-C7E145708523}" type="presOf" srcId="{62DC2C1A-07B8-46AA-851A-2E002443EDC0}" destId="{2753148E-DE61-4A58-A27A-9714381647B7}" srcOrd="1" destOrd="0" presId="urn:microsoft.com/office/officeart/2005/8/layout/hList7#4"/>
    <dgm:cxn modelId="{BE5B10B7-A962-42F5-B63F-9C50E01CC416}" type="presOf" srcId="{E933C5E7-01C4-49D2-A869-C7EDD43DF276}" destId="{A024EE2F-2E44-4E16-8BFF-23A5B6248D36}" srcOrd="0" destOrd="0" presId="urn:microsoft.com/office/officeart/2005/8/layout/hList7#4"/>
    <dgm:cxn modelId="{37DFC488-783C-4A0A-89FB-EEE318A8A0C7}" srcId="{E933C5E7-01C4-49D2-A869-C7EDD43DF276}" destId="{62DC2C1A-07B8-46AA-851A-2E002443EDC0}" srcOrd="3" destOrd="0" parTransId="{945DBFAA-0A3A-4713-937B-4ACD607AB650}" sibTransId="{C95D7F6A-109E-4A59-9646-93F634DDF691}"/>
    <dgm:cxn modelId="{11FEF37E-2035-411E-A988-574D34977A95}" type="presOf" srcId="{ADC9F876-F375-4164-8D57-70FB8FFF3E83}" destId="{D584D707-893A-4D9C-8B72-5C4B87B84ADD}" srcOrd="0" destOrd="0" presId="urn:microsoft.com/office/officeart/2005/8/layout/hList7#4"/>
    <dgm:cxn modelId="{3CE98E83-C71D-4708-94B5-FCFEDF2B0C5A}" type="presOf" srcId="{E47020A5-E66A-435B-825A-10968EBB042A}" destId="{DA91D047-348A-4E3F-BC80-27DDFD741CDA}" srcOrd="0" destOrd="0" presId="urn:microsoft.com/office/officeart/2005/8/layout/hList7#4"/>
    <dgm:cxn modelId="{0605A690-AA8C-4B8C-B37E-E05F1F9C456E}" type="presOf" srcId="{797C0A42-F353-4C16-A4DF-EC5AC0936664}" destId="{BCF23F58-D360-495A-90A2-9C44E5E83F70}" srcOrd="0" destOrd="0" presId="urn:microsoft.com/office/officeart/2005/8/layout/hList7#4"/>
    <dgm:cxn modelId="{F7790121-44EA-4FCA-8A22-566055919270}" type="presOf" srcId="{E47020A5-E66A-435B-825A-10968EBB042A}" destId="{E9E83C13-365D-4E3E-849A-CC06D42B9858}" srcOrd="1" destOrd="0" presId="urn:microsoft.com/office/officeart/2005/8/layout/hList7#4"/>
    <dgm:cxn modelId="{64ACF13E-AC41-4B6C-AF1C-CC8E0C29A58D}" type="presOf" srcId="{62DC2C1A-07B8-46AA-851A-2E002443EDC0}" destId="{B0B6DBF3-C576-4DDC-BD57-81031B0BFCCF}" srcOrd="0" destOrd="0" presId="urn:microsoft.com/office/officeart/2005/8/layout/hList7#4"/>
    <dgm:cxn modelId="{D20905C4-BC37-4DAE-90BC-EF8CA796142B}" type="presOf" srcId="{3CF12A3B-B276-4F7A-B005-723C41B58363}" destId="{4C631B75-5883-4897-B052-F400682EF7F4}" srcOrd="0" destOrd="0" presId="urn:microsoft.com/office/officeart/2005/8/layout/hList7#4"/>
    <dgm:cxn modelId="{162F8AF8-1786-4D52-B7E5-8A27903642A4}" type="presOf" srcId="{9B3C5DD7-6320-4238-85A8-7B54348271E6}" destId="{88BEBD57-4E11-47B3-AA4A-6AED3E451FFE}" srcOrd="0" destOrd="0" presId="urn:microsoft.com/office/officeart/2005/8/layout/hList7#4"/>
    <dgm:cxn modelId="{2E6C24C6-29B6-46F2-B1C4-673155BE21F6}" type="presOf" srcId="{797C0A42-F353-4C16-A4DF-EC5AC0936664}" destId="{A2CE86A8-0ED8-4302-84C2-F783568FD52B}" srcOrd="1" destOrd="0" presId="urn:microsoft.com/office/officeart/2005/8/layout/hList7#4"/>
    <dgm:cxn modelId="{26F14023-3370-46F7-90E5-C8F1DAA3A5C5}" type="presParOf" srcId="{A024EE2F-2E44-4E16-8BFF-23A5B6248D36}" destId="{4C378EEE-1A13-4882-B567-4FB4217A5507}" srcOrd="0" destOrd="0" presId="urn:microsoft.com/office/officeart/2005/8/layout/hList7#4"/>
    <dgm:cxn modelId="{B53ABEB9-332D-4032-A221-A579E3B03EE1}" type="presParOf" srcId="{A024EE2F-2E44-4E16-8BFF-23A5B6248D36}" destId="{09C94816-B582-48BF-BA70-72E37A6FB737}" srcOrd="1" destOrd="0" presId="urn:microsoft.com/office/officeart/2005/8/layout/hList7#4"/>
    <dgm:cxn modelId="{FB45D399-EDC0-44BB-85A3-0DFD94E4FED7}" type="presParOf" srcId="{09C94816-B582-48BF-BA70-72E37A6FB737}" destId="{46BB6084-44BA-4441-A5B5-978803203894}" srcOrd="0" destOrd="0" presId="urn:microsoft.com/office/officeart/2005/8/layout/hList7#4"/>
    <dgm:cxn modelId="{F923469B-02B5-41BA-98FF-39629F01A94F}" type="presParOf" srcId="{46BB6084-44BA-4441-A5B5-978803203894}" destId="{DA91D047-348A-4E3F-BC80-27DDFD741CDA}" srcOrd="0" destOrd="0" presId="urn:microsoft.com/office/officeart/2005/8/layout/hList7#4"/>
    <dgm:cxn modelId="{3B595D4E-CE1C-4FE8-BF76-C18946AABD93}" type="presParOf" srcId="{46BB6084-44BA-4441-A5B5-978803203894}" destId="{E9E83C13-365D-4E3E-849A-CC06D42B9858}" srcOrd="1" destOrd="0" presId="urn:microsoft.com/office/officeart/2005/8/layout/hList7#4"/>
    <dgm:cxn modelId="{7F666064-9731-4313-AA57-25D529F00946}" type="presParOf" srcId="{46BB6084-44BA-4441-A5B5-978803203894}" destId="{6C725322-4FD9-4EAF-9CDE-7ACCA8216309}" srcOrd="2" destOrd="0" presId="urn:microsoft.com/office/officeart/2005/8/layout/hList7#4"/>
    <dgm:cxn modelId="{CC8CFA00-DF03-44F5-8509-6A5FFA2DBF28}" type="presParOf" srcId="{46BB6084-44BA-4441-A5B5-978803203894}" destId="{BAF1E435-75FB-45B4-AA88-A5DD7BE80376}" srcOrd="3" destOrd="0" presId="urn:microsoft.com/office/officeart/2005/8/layout/hList7#4"/>
    <dgm:cxn modelId="{5A5AF518-FAF6-43AC-B3D6-775D460AB0CA}" type="presParOf" srcId="{09C94816-B582-48BF-BA70-72E37A6FB737}" destId="{88BEBD57-4E11-47B3-AA4A-6AED3E451FFE}" srcOrd="1" destOrd="0" presId="urn:microsoft.com/office/officeart/2005/8/layout/hList7#4"/>
    <dgm:cxn modelId="{6CF8A354-32C7-4BB3-B62A-AA44944CEE53}" type="presParOf" srcId="{09C94816-B582-48BF-BA70-72E37A6FB737}" destId="{EC73ABCA-35AF-410F-917B-275668C256EA}" srcOrd="2" destOrd="0" presId="urn:microsoft.com/office/officeart/2005/8/layout/hList7#4"/>
    <dgm:cxn modelId="{26B95D94-CD9E-4060-B503-20C7912193BF}" type="presParOf" srcId="{EC73ABCA-35AF-410F-917B-275668C256EA}" destId="{D584D707-893A-4D9C-8B72-5C4B87B84ADD}" srcOrd="0" destOrd="0" presId="urn:microsoft.com/office/officeart/2005/8/layout/hList7#4"/>
    <dgm:cxn modelId="{6001ED9C-56A6-4F19-8D0B-A45E9E3231CC}" type="presParOf" srcId="{EC73ABCA-35AF-410F-917B-275668C256EA}" destId="{4DB80418-2313-4166-8DE8-1A34C1F27E24}" srcOrd="1" destOrd="0" presId="urn:microsoft.com/office/officeart/2005/8/layout/hList7#4"/>
    <dgm:cxn modelId="{467476FE-54FA-469B-BFF5-C2A7E65A5EEF}" type="presParOf" srcId="{EC73ABCA-35AF-410F-917B-275668C256EA}" destId="{21E19305-D8D7-4BAC-AA13-891BC54DDA0E}" srcOrd="2" destOrd="0" presId="urn:microsoft.com/office/officeart/2005/8/layout/hList7#4"/>
    <dgm:cxn modelId="{702036CC-BE45-4858-8962-C16E1D0B145D}" type="presParOf" srcId="{EC73ABCA-35AF-410F-917B-275668C256EA}" destId="{CAA0B46C-353A-4A7F-BE67-CE01E2163A7C}" srcOrd="3" destOrd="0" presId="urn:microsoft.com/office/officeart/2005/8/layout/hList7#4"/>
    <dgm:cxn modelId="{63F664AC-7DA2-4A17-9FAC-CBC03800C164}" type="presParOf" srcId="{09C94816-B582-48BF-BA70-72E37A6FB737}" destId="{EE7172E2-CFA7-4756-B29F-6B57993322D7}" srcOrd="3" destOrd="0" presId="urn:microsoft.com/office/officeart/2005/8/layout/hList7#4"/>
    <dgm:cxn modelId="{AA1C8260-6D12-4324-90AF-DB9B940171DA}" type="presParOf" srcId="{09C94816-B582-48BF-BA70-72E37A6FB737}" destId="{31C0FCFA-1393-45C5-93FF-861811B95914}" srcOrd="4" destOrd="0" presId="urn:microsoft.com/office/officeart/2005/8/layout/hList7#4"/>
    <dgm:cxn modelId="{D35771E5-A2BE-4570-929A-4898A8FBFA62}" type="presParOf" srcId="{31C0FCFA-1393-45C5-93FF-861811B95914}" destId="{BCF23F58-D360-495A-90A2-9C44E5E83F70}" srcOrd="0" destOrd="0" presId="urn:microsoft.com/office/officeart/2005/8/layout/hList7#4"/>
    <dgm:cxn modelId="{1272EE68-6671-4E76-97F9-3E22DE40B337}" type="presParOf" srcId="{31C0FCFA-1393-45C5-93FF-861811B95914}" destId="{A2CE86A8-0ED8-4302-84C2-F783568FD52B}" srcOrd="1" destOrd="0" presId="urn:microsoft.com/office/officeart/2005/8/layout/hList7#4"/>
    <dgm:cxn modelId="{BB06E0AB-B49F-4C3C-9CEF-5A7D28B42D62}" type="presParOf" srcId="{31C0FCFA-1393-45C5-93FF-861811B95914}" destId="{5CDA3B8A-CA4C-4DF1-BF8C-7620A287332D}" srcOrd="2" destOrd="0" presId="urn:microsoft.com/office/officeart/2005/8/layout/hList7#4"/>
    <dgm:cxn modelId="{FF13A140-A928-4E66-9165-5767086EB9F7}" type="presParOf" srcId="{31C0FCFA-1393-45C5-93FF-861811B95914}" destId="{FBA54DB0-851B-47B9-8632-CB5C69AA9B0C}" srcOrd="3" destOrd="0" presId="urn:microsoft.com/office/officeart/2005/8/layout/hList7#4"/>
    <dgm:cxn modelId="{318F517F-02BB-480E-A194-CA38E947225E}" type="presParOf" srcId="{09C94816-B582-48BF-BA70-72E37A6FB737}" destId="{4C631B75-5883-4897-B052-F400682EF7F4}" srcOrd="5" destOrd="0" presId="urn:microsoft.com/office/officeart/2005/8/layout/hList7#4"/>
    <dgm:cxn modelId="{84DB5E50-D729-4793-A253-6CBCDBB554EB}" type="presParOf" srcId="{09C94816-B582-48BF-BA70-72E37A6FB737}" destId="{5580C0CD-98B9-49D6-B538-0C1B0C32B172}" srcOrd="6" destOrd="0" presId="urn:microsoft.com/office/officeart/2005/8/layout/hList7#4"/>
    <dgm:cxn modelId="{CC82146E-7828-4941-B4C0-F2C9828CDBDA}" type="presParOf" srcId="{5580C0CD-98B9-49D6-B538-0C1B0C32B172}" destId="{B0B6DBF3-C576-4DDC-BD57-81031B0BFCCF}" srcOrd="0" destOrd="0" presId="urn:microsoft.com/office/officeart/2005/8/layout/hList7#4"/>
    <dgm:cxn modelId="{2D8DA6BD-6066-4947-8337-E19FC852F72C}" type="presParOf" srcId="{5580C0CD-98B9-49D6-B538-0C1B0C32B172}" destId="{2753148E-DE61-4A58-A27A-9714381647B7}" srcOrd="1" destOrd="0" presId="urn:microsoft.com/office/officeart/2005/8/layout/hList7#4"/>
    <dgm:cxn modelId="{1C968555-E1EB-4EF5-A530-289CB342331D}" type="presParOf" srcId="{5580C0CD-98B9-49D6-B538-0C1B0C32B172}" destId="{7431E638-5584-421E-A1E3-6EEFC254A4F7}" srcOrd="2" destOrd="0" presId="urn:microsoft.com/office/officeart/2005/8/layout/hList7#4"/>
    <dgm:cxn modelId="{FB14196C-2DD7-472A-9BCF-5BD7B2DCBCD0}" type="presParOf" srcId="{5580C0CD-98B9-49D6-B538-0C1B0C32B172}" destId="{B06D74BE-7862-46A5-BD01-3BC5D8B5E82D}" srcOrd="3" destOrd="0" presId="urn:microsoft.com/office/officeart/2005/8/layout/hList7#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5778DD-079B-414D-B7CD-08C059E72FCD}" type="doc">
      <dgm:prSet loTypeId="urn:microsoft.com/office/officeart/2005/8/layout/hList7#5" loCatId="process" qsTypeId="urn:microsoft.com/office/officeart/2005/8/quickstyle/simple1" qsCatId="simple" csTypeId="urn:microsoft.com/office/officeart/2005/8/colors/accent1_2" csCatId="accent1" phldr="1"/>
      <dgm:spPr/>
    </dgm:pt>
    <dgm:pt modelId="{C54F974F-5A12-459B-A9A0-438BCC519BDB}">
      <dgm:prSet phldrT="[Text]"/>
      <dgm:spPr>
        <a:solidFill>
          <a:srgbClr val="C6DA40"/>
        </a:solidFill>
      </dgm:spPr>
      <dgm:t>
        <a:bodyPr/>
        <a:lstStyle/>
        <a:p>
          <a:r>
            <a:rPr lang="en-IE" b="1" dirty="0">
              <a:solidFill>
                <a:srgbClr val="008E3E"/>
              </a:solidFill>
            </a:rPr>
            <a:t>Business Plan Update Meetings</a:t>
          </a:r>
        </a:p>
      </dgm:t>
    </dgm:pt>
    <dgm:pt modelId="{CEA9E386-FC25-4B8D-86A1-B51F59A948DE}" type="parTrans" cxnId="{B8587BF9-51D2-42E6-BBDD-0FE991716753}">
      <dgm:prSet/>
      <dgm:spPr/>
      <dgm:t>
        <a:bodyPr/>
        <a:lstStyle/>
        <a:p>
          <a:endParaRPr lang="en-IE"/>
        </a:p>
      </dgm:t>
    </dgm:pt>
    <dgm:pt modelId="{18EDAEBD-ED23-40F7-B9D0-337E94A70389}" type="sibTrans" cxnId="{B8587BF9-51D2-42E6-BBDD-0FE991716753}">
      <dgm:prSet/>
      <dgm:spPr/>
      <dgm:t>
        <a:bodyPr/>
        <a:lstStyle/>
        <a:p>
          <a:endParaRPr lang="en-IE"/>
        </a:p>
      </dgm:t>
    </dgm:pt>
    <dgm:pt modelId="{13435508-6163-4174-9F09-D3B361800F47}">
      <dgm:prSet phldrT="[Text]"/>
      <dgm:spPr>
        <a:solidFill>
          <a:srgbClr val="C6DA40"/>
        </a:solidFill>
      </dgm:spPr>
      <dgm:t>
        <a:bodyPr/>
        <a:lstStyle/>
        <a:p>
          <a:r>
            <a:rPr lang="en-IE" b="1" dirty="0">
              <a:solidFill>
                <a:srgbClr val="008E3E"/>
              </a:solidFill>
            </a:rPr>
            <a:t>Master Class Series</a:t>
          </a:r>
        </a:p>
        <a:p>
          <a:r>
            <a:rPr lang="en-IE" b="1" dirty="0">
              <a:solidFill>
                <a:srgbClr val="008E3E"/>
              </a:solidFill>
            </a:rPr>
            <a:t>Founders Forum</a:t>
          </a:r>
        </a:p>
        <a:p>
          <a:r>
            <a:rPr lang="en-IE" b="1" dirty="0">
              <a:solidFill>
                <a:srgbClr val="008E3E"/>
              </a:solidFill>
            </a:rPr>
            <a:t>Forum Groups</a:t>
          </a:r>
        </a:p>
        <a:p>
          <a:endParaRPr lang="en-IE" b="1" dirty="0">
            <a:solidFill>
              <a:srgbClr val="008E3E"/>
            </a:solidFill>
          </a:endParaRPr>
        </a:p>
      </dgm:t>
    </dgm:pt>
    <dgm:pt modelId="{C0DDB906-9EC2-4444-A3C7-84FD4336868F}" type="parTrans" cxnId="{FAE1D1AE-6DDA-427A-9A35-C7EC6F871660}">
      <dgm:prSet/>
      <dgm:spPr/>
      <dgm:t>
        <a:bodyPr/>
        <a:lstStyle/>
        <a:p>
          <a:endParaRPr lang="en-IE"/>
        </a:p>
      </dgm:t>
    </dgm:pt>
    <dgm:pt modelId="{AD0A2868-8976-4405-950F-1A0EBC0CD7B9}" type="sibTrans" cxnId="{FAE1D1AE-6DDA-427A-9A35-C7EC6F871660}">
      <dgm:prSet/>
      <dgm:spPr/>
      <dgm:t>
        <a:bodyPr/>
        <a:lstStyle/>
        <a:p>
          <a:endParaRPr lang="en-IE"/>
        </a:p>
      </dgm:t>
    </dgm:pt>
    <dgm:pt modelId="{AE2458E4-E631-464B-9B03-9F97722DCD3D}">
      <dgm:prSet phldrT="[Text]"/>
      <dgm:spPr>
        <a:solidFill>
          <a:srgbClr val="C6DA40"/>
        </a:solidFill>
      </dgm:spPr>
      <dgm:t>
        <a:bodyPr/>
        <a:lstStyle/>
        <a:p>
          <a:r>
            <a:rPr lang="en-IE" b="1" dirty="0">
              <a:solidFill>
                <a:srgbClr val="008E3E"/>
              </a:solidFill>
            </a:rPr>
            <a:t>Overseas Support</a:t>
          </a:r>
        </a:p>
      </dgm:t>
    </dgm:pt>
    <dgm:pt modelId="{442F1F81-A305-416E-B9C4-8BC4FAAC83EF}" type="parTrans" cxnId="{65E4C826-07D0-4704-B6DA-208AD851B5A8}">
      <dgm:prSet/>
      <dgm:spPr/>
      <dgm:t>
        <a:bodyPr/>
        <a:lstStyle/>
        <a:p>
          <a:endParaRPr lang="en-IE"/>
        </a:p>
      </dgm:t>
    </dgm:pt>
    <dgm:pt modelId="{724B9065-2C83-4F1D-A089-4B90C06EDD0F}" type="sibTrans" cxnId="{65E4C826-07D0-4704-B6DA-208AD851B5A8}">
      <dgm:prSet/>
      <dgm:spPr/>
      <dgm:t>
        <a:bodyPr/>
        <a:lstStyle/>
        <a:p>
          <a:endParaRPr lang="en-IE"/>
        </a:p>
      </dgm:t>
    </dgm:pt>
    <dgm:pt modelId="{CBC106D5-1D57-494C-BDBD-2E20D2D91D81}" type="pres">
      <dgm:prSet presAssocID="{735778DD-079B-414D-B7CD-08C059E72FCD}" presName="Name0" presStyleCnt="0">
        <dgm:presLayoutVars>
          <dgm:dir/>
          <dgm:resizeHandles val="exact"/>
        </dgm:presLayoutVars>
      </dgm:prSet>
      <dgm:spPr/>
    </dgm:pt>
    <dgm:pt modelId="{252751E4-F81A-492F-B28D-17EC11D58CD8}" type="pres">
      <dgm:prSet presAssocID="{735778DD-079B-414D-B7CD-08C059E72FCD}" presName="fgShape" presStyleLbl="fgShp" presStyleIdx="0" presStyleCnt="1" custScaleX="108696" custScaleY="157309"/>
      <dgm:spPr>
        <a:solidFill>
          <a:srgbClr val="008E3E"/>
        </a:solidFill>
      </dgm:spPr>
    </dgm:pt>
    <dgm:pt modelId="{FBC3787D-E83D-4AC7-B355-2E8A2DD16409}" type="pres">
      <dgm:prSet presAssocID="{735778DD-079B-414D-B7CD-08C059E72FCD}" presName="linComp" presStyleCnt="0"/>
      <dgm:spPr/>
    </dgm:pt>
    <dgm:pt modelId="{5CE79DA7-7C07-41FF-9B7F-20355B0C1550}" type="pres">
      <dgm:prSet presAssocID="{C54F974F-5A12-459B-A9A0-438BCC519BDB}" presName="compNode" presStyleCnt="0"/>
      <dgm:spPr/>
    </dgm:pt>
    <dgm:pt modelId="{A20DE692-4CF2-423B-94D9-8EBF5A43807A}" type="pres">
      <dgm:prSet presAssocID="{C54F974F-5A12-459B-A9A0-438BCC519BDB}" presName="bkgdShape" presStyleLbl="node1" presStyleIdx="0" presStyleCnt="3"/>
      <dgm:spPr/>
      <dgm:t>
        <a:bodyPr/>
        <a:lstStyle/>
        <a:p>
          <a:endParaRPr lang="en-IE"/>
        </a:p>
      </dgm:t>
    </dgm:pt>
    <dgm:pt modelId="{CBF28472-F0C4-4821-99AD-A17FC4B282B3}" type="pres">
      <dgm:prSet presAssocID="{C54F974F-5A12-459B-A9A0-438BCC519BDB}" presName="nodeTx" presStyleLbl="node1" presStyleIdx="0" presStyleCnt="3">
        <dgm:presLayoutVars>
          <dgm:bulletEnabled val="1"/>
        </dgm:presLayoutVars>
      </dgm:prSet>
      <dgm:spPr/>
      <dgm:t>
        <a:bodyPr/>
        <a:lstStyle/>
        <a:p>
          <a:endParaRPr lang="en-IE"/>
        </a:p>
      </dgm:t>
    </dgm:pt>
    <dgm:pt modelId="{A61F5B95-C279-44BC-90F6-6E69498BC712}" type="pres">
      <dgm:prSet presAssocID="{C54F974F-5A12-459B-A9A0-438BCC519BDB}" presName="invisiNode" presStyleLbl="node1" presStyleIdx="0" presStyleCnt="3"/>
      <dgm:spPr/>
    </dgm:pt>
    <dgm:pt modelId="{ABCB058A-D7A8-4679-AC2D-1CB5E9EE8B60}" type="pres">
      <dgm:prSet presAssocID="{C54F974F-5A12-459B-A9A0-438BCC519BDB}" presName="imagNode" presStyleLbl="fgImgPlace1" presStyleIdx="0" presStyleCnt="3"/>
      <dgm:spPr>
        <a:blipFill>
          <a:blip xmlns:r="http://schemas.openxmlformats.org/officeDocument/2006/relationships" r:embed="rId1" cstate="print">
            <a:extLst/>
          </a:blip>
          <a:srcRect/>
          <a:stretch>
            <a:fillRect/>
          </a:stretch>
        </a:blipFill>
      </dgm:spPr>
    </dgm:pt>
    <dgm:pt modelId="{DE90DCDF-2369-43AA-A72F-A8142755E594}" type="pres">
      <dgm:prSet presAssocID="{18EDAEBD-ED23-40F7-B9D0-337E94A70389}" presName="sibTrans" presStyleLbl="sibTrans2D1" presStyleIdx="0" presStyleCnt="0"/>
      <dgm:spPr/>
      <dgm:t>
        <a:bodyPr/>
        <a:lstStyle/>
        <a:p>
          <a:endParaRPr lang="en-IE"/>
        </a:p>
      </dgm:t>
    </dgm:pt>
    <dgm:pt modelId="{6C14A9BB-541B-4E66-AF5C-0C784442C70D}" type="pres">
      <dgm:prSet presAssocID="{13435508-6163-4174-9F09-D3B361800F47}" presName="compNode" presStyleCnt="0"/>
      <dgm:spPr/>
    </dgm:pt>
    <dgm:pt modelId="{30B97088-BD65-4B6A-8794-C0B3442D870F}" type="pres">
      <dgm:prSet presAssocID="{13435508-6163-4174-9F09-D3B361800F47}" presName="bkgdShape" presStyleLbl="node1" presStyleIdx="1" presStyleCnt="3"/>
      <dgm:spPr/>
      <dgm:t>
        <a:bodyPr/>
        <a:lstStyle/>
        <a:p>
          <a:endParaRPr lang="en-IE"/>
        </a:p>
      </dgm:t>
    </dgm:pt>
    <dgm:pt modelId="{9A6ABEA7-1829-4CFE-8148-631AA212EECF}" type="pres">
      <dgm:prSet presAssocID="{13435508-6163-4174-9F09-D3B361800F47}" presName="nodeTx" presStyleLbl="node1" presStyleIdx="1" presStyleCnt="3">
        <dgm:presLayoutVars>
          <dgm:bulletEnabled val="1"/>
        </dgm:presLayoutVars>
      </dgm:prSet>
      <dgm:spPr/>
      <dgm:t>
        <a:bodyPr/>
        <a:lstStyle/>
        <a:p>
          <a:endParaRPr lang="en-IE"/>
        </a:p>
      </dgm:t>
    </dgm:pt>
    <dgm:pt modelId="{928091C7-5341-453B-A93C-A747F350EEA0}" type="pres">
      <dgm:prSet presAssocID="{13435508-6163-4174-9F09-D3B361800F47}" presName="invisiNode" presStyleLbl="node1" presStyleIdx="1" presStyleCnt="3"/>
      <dgm:spPr/>
    </dgm:pt>
    <dgm:pt modelId="{54EDD0DA-ABAA-4DDB-8864-6D6FD8EECA1F}" type="pres">
      <dgm:prSet presAssocID="{13435508-6163-4174-9F09-D3B361800F47}" presName="imagNode" presStyleLbl="fgImgPlace1" presStyleIdx="1" presStyleCnt="3"/>
      <dgm:spPr>
        <a:blipFill>
          <a:blip xmlns:r="http://schemas.openxmlformats.org/officeDocument/2006/relationships" r:embed="rId2">
            <a:extLst/>
          </a:blip>
          <a:srcRect/>
          <a:stretch>
            <a:fillRect l="-32000" r="-32000"/>
          </a:stretch>
        </a:blipFill>
      </dgm:spPr>
    </dgm:pt>
    <dgm:pt modelId="{8B17D569-DF74-42E3-8745-39822AD738E0}" type="pres">
      <dgm:prSet presAssocID="{AD0A2868-8976-4405-950F-1A0EBC0CD7B9}" presName="sibTrans" presStyleLbl="sibTrans2D1" presStyleIdx="0" presStyleCnt="0"/>
      <dgm:spPr/>
      <dgm:t>
        <a:bodyPr/>
        <a:lstStyle/>
        <a:p>
          <a:endParaRPr lang="en-IE"/>
        </a:p>
      </dgm:t>
    </dgm:pt>
    <dgm:pt modelId="{CA6DAD7D-3683-490C-A94D-341AA3F112AD}" type="pres">
      <dgm:prSet presAssocID="{AE2458E4-E631-464B-9B03-9F97722DCD3D}" presName="compNode" presStyleCnt="0"/>
      <dgm:spPr/>
    </dgm:pt>
    <dgm:pt modelId="{3C167EF1-E38A-4D2E-BB17-BF856EBC3149}" type="pres">
      <dgm:prSet presAssocID="{AE2458E4-E631-464B-9B03-9F97722DCD3D}" presName="bkgdShape" presStyleLbl="node1" presStyleIdx="2" presStyleCnt="3" custLinFactNeighborX="64" custLinFactNeighborY="-751"/>
      <dgm:spPr/>
      <dgm:t>
        <a:bodyPr/>
        <a:lstStyle/>
        <a:p>
          <a:endParaRPr lang="en-IE"/>
        </a:p>
      </dgm:t>
    </dgm:pt>
    <dgm:pt modelId="{3F46A809-2018-4FAE-894B-E2D3934CE846}" type="pres">
      <dgm:prSet presAssocID="{AE2458E4-E631-464B-9B03-9F97722DCD3D}" presName="nodeTx" presStyleLbl="node1" presStyleIdx="2" presStyleCnt="3">
        <dgm:presLayoutVars>
          <dgm:bulletEnabled val="1"/>
        </dgm:presLayoutVars>
      </dgm:prSet>
      <dgm:spPr/>
      <dgm:t>
        <a:bodyPr/>
        <a:lstStyle/>
        <a:p>
          <a:endParaRPr lang="en-IE"/>
        </a:p>
      </dgm:t>
    </dgm:pt>
    <dgm:pt modelId="{4334B428-3F2B-472A-AA5A-DE66D479F7B9}" type="pres">
      <dgm:prSet presAssocID="{AE2458E4-E631-464B-9B03-9F97722DCD3D}" presName="invisiNode" presStyleLbl="node1" presStyleIdx="2" presStyleCnt="3"/>
      <dgm:spPr/>
    </dgm:pt>
    <dgm:pt modelId="{D869D3E9-6788-4E8D-8C53-D5C4DD1AF5AF}" type="pres">
      <dgm:prSet presAssocID="{AE2458E4-E631-464B-9B03-9F97722DCD3D}" presName="imagNode" presStyleLbl="fgImgPlace1" presStyleIdx="2" presStyleCnt="3"/>
      <dgm:spPr>
        <a:blipFill>
          <a:blip xmlns:r="http://schemas.openxmlformats.org/officeDocument/2006/relationships" r:embed="rId3" cstate="print">
            <a:extLst/>
          </a:blip>
          <a:srcRect/>
          <a:stretch>
            <a:fillRect l="-26000" r="-26000"/>
          </a:stretch>
        </a:blipFill>
      </dgm:spPr>
    </dgm:pt>
  </dgm:ptLst>
  <dgm:cxnLst>
    <dgm:cxn modelId="{50EB4F0F-62D5-4888-819A-4E55D61B493A}" type="presOf" srcId="{18EDAEBD-ED23-40F7-B9D0-337E94A70389}" destId="{DE90DCDF-2369-43AA-A72F-A8142755E594}" srcOrd="0" destOrd="0" presId="urn:microsoft.com/office/officeart/2005/8/layout/hList7#5"/>
    <dgm:cxn modelId="{BEBCDAFE-2B06-4A1C-B68B-7A3904755FB3}" type="presOf" srcId="{C54F974F-5A12-459B-A9A0-438BCC519BDB}" destId="{A20DE692-4CF2-423B-94D9-8EBF5A43807A}" srcOrd="0" destOrd="0" presId="urn:microsoft.com/office/officeart/2005/8/layout/hList7#5"/>
    <dgm:cxn modelId="{65E4C826-07D0-4704-B6DA-208AD851B5A8}" srcId="{735778DD-079B-414D-B7CD-08C059E72FCD}" destId="{AE2458E4-E631-464B-9B03-9F97722DCD3D}" srcOrd="2" destOrd="0" parTransId="{442F1F81-A305-416E-B9C4-8BC4FAAC83EF}" sibTransId="{724B9065-2C83-4F1D-A089-4B90C06EDD0F}"/>
    <dgm:cxn modelId="{65456C30-7C05-4A37-A75A-13522483CA55}" type="presOf" srcId="{13435508-6163-4174-9F09-D3B361800F47}" destId="{30B97088-BD65-4B6A-8794-C0B3442D870F}" srcOrd="0" destOrd="0" presId="urn:microsoft.com/office/officeart/2005/8/layout/hList7#5"/>
    <dgm:cxn modelId="{8A9708FE-05FE-49EC-8E00-E2D816215C51}" type="presOf" srcId="{735778DD-079B-414D-B7CD-08C059E72FCD}" destId="{CBC106D5-1D57-494C-BDBD-2E20D2D91D81}" srcOrd="0" destOrd="0" presId="urn:microsoft.com/office/officeart/2005/8/layout/hList7#5"/>
    <dgm:cxn modelId="{BC556FE3-F513-4CDB-A4F4-22EA2514587B}" type="presOf" srcId="{AE2458E4-E631-464B-9B03-9F97722DCD3D}" destId="{3C167EF1-E38A-4D2E-BB17-BF856EBC3149}" srcOrd="0" destOrd="0" presId="urn:microsoft.com/office/officeart/2005/8/layout/hList7#5"/>
    <dgm:cxn modelId="{8B169D5E-2FF0-4CBC-9449-AF14B4A137BF}" type="presOf" srcId="{13435508-6163-4174-9F09-D3B361800F47}" destId="{9A6ABEA7-1829-4CFE-8148-631AA212EECF}" srcOrd="1" destOrd="0" presId="urn:microsoft.com/office/officeart/2005/8/layout/hList7#5"/>
    <dgm:cxn modelId="{B8587BF9-51D2-42E6-BBDD-0FE991716753}" srcId="{735778DD-079B-414D-B7CD-08C059E72FCD}" destId="{C54F974F-5A12-459B-A9A0-438BCC519BDB}" srcOrd="0" destOrd="0" parTransId="{CEA9E386-FC25-4B8D-86A1-B51F59A948DE}" sibTransId="{18EDAEBD-ED23-40F7-B9D0-337E94A70389}"/>
    <dgm:cxn modelId="{FAE1D1AE-6DDA-427A-9A35-C7EC6F871660}" srcId="{735778DD-079B-414D-B7CD-08C059E72FCD}" destId="{13435508-6163-4174-9F09-D3B361800F47}" srcOrd="1" destOrd="0" parTransId="{C0DDB906-9EC2-4444-A3C7-84FD4336868F}" sibTransId="{AD0A2868-8976-4405-950F-1A0EBC0CD7B9}"/>
    <dgm:cxn modelId="{0A4D0057-8351-431C-A551-BBB94D8E00AA}" type="presOf" srcId="{AE2458E4-E631-464B-9B03-9F97722DCD3D}" destId="{3F46A809-2018-4FAE-894B-E2D3934CE846}" srcOrd="1" destOrd="0" presId="urn:microsoft.com/office/officeart/2005/8/layout/hList7#5"/>
    <dgm:cxn modelId="{591729CF-82DB-4A92-96F4-824A8E6B46D8}" type="presOf" srcId="{C54F974F-5A12-459B-A9A0-438BCC519BDB}" destId="{CBF28472-F0C4-4821-99AD-A17FC4B282B3}" srcOrd="1" destOrd="0" presId="urn:microsoft.com/office/officeart/2005/8/layout/hList7#5"/>
    <dgm:cxn modelId="{CE8C5989-E619-427E-941D-F19FA903AD4F}" type="presOf" srcId="{AD0A2868-8976-4405-950F-1A0EBC0CD7B9}" destId="{8B17D569-DF74-42E3-8745-39822AD738E0}" srcOrd="0" destOrd="0" presId="urn:microsoft.com/office/officeart/2005/8/layout/hList7#5"/>
    <dgm:cxn modelId="{74B71361-1862-48B8-A69B-69686D12CC73}" type="presParOf" srcId="{CBC106D5-1D57-494C-BDBD-2E20D2D91D81}" destId="{252751E4-F81A-492F-B28D-17EC11D58CD8}" srcOrd="0" destOrd="0" presId="urn:microsoft.com/office/officeart/2005/8/layout/hList7#5"/>
    <dgm:cxn modelId="{F3ACE864-FB08-4A50-8510-A453C0AC7DCC}" type="presParOf" srcId="{CBC106D5-1D57-494C-BDBD-2E20D2D91D81}" destId="{FBC3787D-E83D-4AC7-B355-2E8A2DD16409}" srcOrd="1" destOrd="0" presId="urn:microsoft.com/office/officeart/2005/8/layout/hList7#5"/>
    <dgm:cxn modelId="{7AC806D7-186C-463E-B3BA-BECF4DB09B60}" type="presParOf" srcId="{FBC3787D-E83D-4AC7-B355-2E8A2DD16409}" destId="{5CE79DA7-7C07-41FF-9B7F-20355B0C1550}" srcOrd="0" destOrd="0" presId="urn:microsoft.com/office/officeart/2005/8/layout/hList7#5"/>
    <dgm:cxn modelId="{6C14230F-C897-430D-95C5-8EDA6B847D36}" type="presParOf" srcId="{5CE79DA7-7C07-41FF-9B7F-20355B0C1550}" destId="{A20DE692-4CF2-423B-94D9-8EBF5A43807A}" srcOrd="0" destOrd="0" presId="urn:microsoft.com/office/officeart/2005/8/layout/hList7#5"/>
    <dgm:cxn modelId="{2B9812B6-8BB3-4E5B-B4C0-A89047E2B3F7}" type="presParOf" srcId="{5CE79DA7-7C07-41FF-9B7F-20355B0C1550}" destId="{CBF28472-F0C4-4821-99AD-A17FC4B282B3}" srcOrd="1" destOrd="0" presId="urn:microsoft.com/office/officeart/2005/8/layout/hList7#5"/>
    <dgm:cxn modelId="{D6E27256-F3CC-46F9-8DB4-4CD8964562F9}" type="presParOf" srcId="{5CE79DA7-7C07-41FF-9B7F-20355B0C1550}" destId="{A61F5B95-C279-44BC-90F6-6E69498BC712}" srcOrd="2" destOrd="0" presId="urn:microsoft.com/office/officeart/2005/8/layout/hList7#5"/>
    <dgm:cxn modelId="{AD63C500-C4A2-4CD2-A469-371D3730BCC6}" type="presParOf" srcId="{5CE79DA7-7C07-41FF-9B7F-20355B0C1550}" destId="{ABCB058A-D7A8-4679-AC2D-1CB5E9EE8B60}" srcOrd="3" destOrd="0" presId="urn:microsoft.com/office/officeart/2005/8/layout/hList7#5"/>
    <dgm:cxn modelId="{E74CC65B-6902-461C-87EB-291AB25164F1}" type="presParOf" srcId="{FBC3787D-E83D-4AC7-B355-2E8A2DD16409}" destId="{DE90DCDF-2369-43AA-A72F-A8142755E594}" srcOrd="1" destOrd="0" presId="urn:microsoft.com/office/officeart/2005/8/layout/hList7#5"/>
    <dgm:cxn modelId="{1C2F2DC9-1DEF-4A60-9BE4-F4C2D9F5B54E}" type="presParOf" srcId="{FBC3787D-E83D-4AC7-B355-2E8A2DD16409}" destId="{6C14A9BB-541B-4E66-AF5C-0C784442C70D}" srcOrd="2" destOrd="0" presId="urn:microsoft.com/office/officeart/2005/8/layout/hList7#5"/>
    <dgm:cxn modelId="{EBC03C68-791E-4F2F-AC5D-DE4DC9B8A2B5}" type="presParOf" srcId="{6C14A9BB-541B-4E66-AF5C-0C784442C70D}" destId="{30B97088-BD65-4B6A-8794-C0B3442D870F}" srcOrd="0" destOrd="0" presId="urn:microsoft.com/office/officeart/2005/8/layout/hList7#5"/>
    <dgm:cxn modelId="{92FA7435-8CD5-47A1-8309-1D21F36F62AD}" type="presParOf" srcId="{6C14A9BB-541B-4E66-AF5C-0C784442C70D}" destId="{9A6ABEA7-1829-4CFE-8148-631AA212EECF}" srcOrd="1" destOrd="0" presId="urn:microsoft.com/office/officeart/2005/8/layout/hList7#5"/>
    <dgm:cxn modelId="{0E66ABEA-92BF-4033-8EE7-DDAB2BE73756}" type="presParOf" srcId="{6C14A9BB-541B-4E66-AF5C-0C784442C70D}" destId="{928091C7-5341-453B-A93C-A747F350EEA0}" srcOrd="2" destOrd="0" presId="urn:microsoft.com/office/officeart/2005/8/layout/hList7#5"/>
    <dgm:cxn modelId="{6DF25B6A-2110-45DB-B3BA-58B799317898}" type="presParOf" srcId="{6C14A9BB-541B-4E66-AF5C-0C784442C70D}" destId="{54EDD0DA-ABAA-4DDB-8864-6D6FD8EECA1F}" srcOrd="3" destOrd="0" presId="urn:microsoft.com/office/officeart/2005/8/layout/hList7#5"/>
    <dgm:cxn modelId="{A1E7DD9E-60F4-412B-8686-87077088A6BA}" type="presParOf" srcId="{FBC3787D-E83D-4AC7-B355-2E8A2DD16409}" destId="{8B17D569-DF74-42E3-8745-39822AD738E0}" srcOrd="3" destOrd="0" presId="urn:microsoft.com/office/officeart/2005/8/layout/hList7#5"/>
    <dgm:cxn modelId="{8270B943-7BE3-4744-8F63-C832E1F78D7B}" type="presParOf" srcId="{FBC3787D-E83D-4AC7-B355-2E8A2DD16409}" destId="{CA6DAD7D-3683-490C-A94D-341AA3F112AD}" srcOrd="4" destOrd="0" presId="urn:microsoft.com/office/officeart/2005/8/layout/hList7#5"/>
    <dgm:cxn modelId="{BCCCF9DF-EDC9-4D0B-B608-10F0701A6A24}" type="presParOf" srcId="{CA6DAD7D-3683-490C-A94D-341AA3F112AD}" destId="{3C167EF1-E38A-4D2E-BB17-BF856EBC3149}" srcOrd="0" destOrd="0" presId="urn:microsoft.com/office/officeart/2005/8/layout/hList7#5"/>
    <dgm:cxn modelId="{3489D13F-C1CD-4F62-A10E-4FE19CBDB349}" type="presParOf" srcId="{CA6DAD7D-3683-490C-A94D-341AA3F112AD}" destId="{3F46A809-2018-4FAE-894B-E2D3934CE846}" srcOrd="1" destOrd="0" presId="urn:microsoft.com/office/officeart/2005/8/layout/hList7#5"/>
    <dgm:cxn modelId="{92EAFB6B-E603-4699-87B3-0F4127B73430}" type="presParOf" srcId="{CA6DAD7D-3683-490C-A94D-341AA3F112AD}" destId="{4334B428-3F2B-472A-AA5A-DE66D479F7B9}" srcOrd="2" destOrd="0" presId="urn:microsoft.com/office/officeart/2005/8/layout/hList7#5"/>
    <dgm:cxn modelId="{E9C59F12-4005-4DAA-84BC-93A8CF490507}" type="presParOf" srcId="{CA6DAD7D-3683-490C-A94D-341AA3F112AD}" destId="{D869D3E9-6788-4E8D-8C53-D5C4DD1AF5AF}" srcOrd="3" destOrd="0" presId="urn:microsoft.com/office/officeart/2005/8/layout/hList7#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91D047-348A-4E3F-BC80-27DDFD741CDA}">
      <dsp:nvSpPr>
        <dsp:cNvPr id="0" name=""/>
        <dsp:cNvSpPr/>
      </dsp:nvSpPr>
      <dsp:spPr>
        <a:xfrm>
          <a:off x="717" y="0"/>
          <a:ext cx="752578" cy="2876517"/>
        </a:xfrm>
        <a:prstGeom prst="roundRect">
          <a:avLst>
            <a:gd name="adj" fmla="val 10000"/>
          </a:avLst>
        </a:prstGeom>
        <a:solidFill>
          <a:srgbClr val="C6D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E" sz="1100" b="1" kern="1200" dirty="0">
              <a:solidFill>
                <a:srgbClr val="008E3E"/>
              </a:solidFill>
            </a:rPr>
            <a:t>Milestone Setting Meeting</a:t>
          </a:r>
        </a:p>
      </dsp:txBody>
      <dsp:txXfrm>
        <a:off x="717" y="1150606"/>
        <a:ext cx="752578" cy="1150606"/>
      </dsp:txXfrm>
    </dsp:sp>
    <dsp:sp modelId="{BAF1E435-75FB-45B4-AA88-A5DD7BE80376}">
      <dsp:nvSpPr>
        <dsp:cNvPr id="0" name=""/>
        <dsp:cNvSpPr/>
      </dsp:nvSpPr>
      <dsp:spPr>
        <a:xfrm>
          <a:off x="23295" y="172591"/>
          <a:ext cx="707424" cy="957880"/>
        </a:xfrm>
        <a:prstGeom prst="ellipse">
          <a:avLst/>
        </a:prstGeom>
        <a:blipFill>
          <a:blip xmlns:r="http://schemas.openxmlformats.org/officeDocument/2006/relationships" r:embed="rId1">
            <a:extLst/>
          </a:blip>
          <a:srcRect/>
          <a:stretch>
            <a:fillRect l="-76000" r="-7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4D707-893A-4D9C-8B72-5C4B87B84ADD}">
      <dsp:nvSpPr>
        <dsp:cNvPr id="0" name=""/>
        <dsp:cNvSpPr/>
      </dsp:nvSpPr>
      <dsp:spPr>
        <a:xfrm>
          <a:off x="775874" y="0"/>
          <a:ext cx="752578" cy="2876517"/>
        </a:xfrm>
        <a:prstGeom prst="roundRect">
          <a:avLst>
            <a:gd name="adj" fmla="val 10000"/>
          </a:avLst>
        </a:prstGeom>
        <a:solidFill>
          <a:srgbClr val="C6D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E" sz="1100" b="1" kern="1200" dirty="0">
              <a:solidFill>
                <a:srgbClr val="008E3E"/>
              </a:solidFill>
            </a:rPr>
            <a:t>Progress Update</a:t>
          </a:r>
        </a:p>
      </dsp:txBody>
      <dsp:txXfrm>
        <a:off x="775874" y="1150606"/>
        <a:ext cx="752578" cy="1150606"/>
      </dsp:txXfrm>
    </dsp:sp>
    <dsp:sp modelId="{CAA0B46C-353A-4A7F-BE67-CE01E2163A7C}">
      <dsp:nvSpPr>
        <dsp:cNvPr id="0" name=""/>
        <dsp:cNvSpPr/>
      </dsp:nvSpPr>
      <dsp:spPr>
        <a:xfrm>
          <a:off x="798451" y="172591"/>
          <a:ext cx="707424" cy="957880"/>
        </a:xfrm>
        <a:prstGeom prst="ellipse">
          <a:avLst/>
        </a:prstGeom>
        <a:blipFill>
          <a:blip xmlns:r="http://schemas.openxmlformats.org/officeDocument/2006/relationships" r:embed="rId2" cstate="print">
            <a:extLst/>
          </a:blip>
          <a:srcRect/>
          <a:stretch>
            <a:fillRect l="-100000" r="-10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F23F58-D360-495A-90A2-9C44E5E83F70}">
      <dsp:nvSpPr>
        <dsp:cNvPr id="0" name=""/>
        <dsp:cNvSpPr/>
      </dsp:nvSpPr>
      <dsp:spPr>
        <a:xfrm>
          <a:off x="1551030" y="0"/>
          <a:ext cx="752578" cy="2876517"/>
        </a:xfrm>
        <a:prstGeom prst="roundRect">
          <a:avLst>
            <a:gd name="adj" fmla="val 10000"/>
          </a:avLst>
        </a:prstGeom>
        <a:solidFill>
          <a:srgbClr val="C6D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E" sz="1100" b="1" kern="1200" dirty="0">
              <a:solidFill>
                <a:srgbClr val="008E3E"/>
              </a:solidFill>
            </a:rPr>
            <a:t>Overseas Support</a:t>
          </a:r>
        </a:p>
      </dsp:txBody>
      <dsp:txXfrm>
        <a:off x="1551030" y="1150606"/>
        <a:ext cx="752578" cy="1150606"/>
      </dsp:txXfrm>
    </dsp:sp>
    <dsp:sp modelId="{FBA54DB0-851B-47B9-8632-CB5C69AA9B0C}">
      <dsp:nvSpPr>
        <dsp:cNvPr id="0" name=""/>
        <dsp:cNvSpPr/>
      </dsp:nvSpPr>
      <dsp:spPr>
        <a:xfrm>
          <a:off x="1573607" y="172591"/>
          <a:ext cx="707424" cy="957880"/>
        </a:xfrm>
        <a:prstGeom prst="ellipse">
          <a:avLst/>
        </a:prstGeom>
        <a:blipFill>
          <a:blip xmlns:r="http://schemas.openxmlformats.org/officeDocument/2006/relationships" r:embed="rId3">
            <a:extLst/>
          </a:blip>
          <a:srcRect/>
          <a:stretch>
            <a:fillRect l="-105000" r="-10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6DBF3-C576-4DDC-BD57-81031B0BFCCF}">
      <dsp:nvSpPr>
        <dsp:cNvPr id="0" name=""/>
        <dsp:cNvSpPr/>
      </dsp:nvSpPr>
      <dsp:spPr>
        <a:xfrm>
          <a:off x="2326186" y="0"/>
          <a:ext cx="752578" cy="2876517"/>
        </a:xfrm>
        <a:prstGeom prst="roundRect">
          <a:avLst>
            <a:gd name="adj" fmla="val 10000"/>
          </a:avLst>
        </a:prstGeom>
        <a:solidFill>
          <a:srgbClr val="C6D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E" sz="1100" b="1" kern="1200" dirty="0">
              <a:solidFill>
                <a:srgbClr val="008E3E"/>
              </a:solidFill>
            </a:rPr>
            <a:t>Sprint</a:t>
          </a:r>
        </a:p>
      </dsp:txBody>
      <dsp:txXfrm>
        <a:off x="2326186" y="1150606"/>
        <a:ext cx="752578" cy="1150606"/>
      </dsp:txXfrm>
    </dsp:sp>
    <dsp:sp modelId="{B06D74BE-7862-46A5-BD01-3BC5D8B5E82D}">
      <dsp:nvSpPr>
        <dsp:cNvPr id="0" name=""/>
        <dsp:cNvSpPr/>
      </dsp:nvSpPr>
      <dsp:spPr>
        <a:xfrm>
          <a:off x="2348763" y="172591"/>
          <a:ext cx="707424" cy="957880"/>
        </a:xfrm>
        <a:prstGeom prst="ellipse">
          <a:avLst/>
        </a:prstGeom>
        <a:blipFill>
          <a:blip xmlns:r="http://schemas.openxmlformats.org/officeDocument/2006/relationships" r:embed="rId4">
            <a:extLst/>
          </a:blip>
          <a:srcRect/>
          <a:stretch>
            <a:fillRect l="-53000" r="-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378EEE-1A13-4882-B567-4FB4217A5507}">
      <dsp:nvSpPr>
        <dsp:cNvPr id="0" name=""/>
        <dsp:cNvSpPr/>
      </dsp:nvSpPr>
      <dsp:spPr>
        <a:xfrm>
          <a:off x="-4" y="2200254"/>
          <a:ext cx="3079492" cy="633396"/>
        </a:xfrm>
        <a:prstGeom prst="leftRightArrow">
          <a:avLst/>
        </a:prstGeom>
        <a:solidFill>
          <a:srgbClr val="008E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0DE692-4CF2-423B-94D9-8EBF5A43807A}">
      <dsp:nvSpPr>
        <dsp:cNvPr id="0" name=""/>
        <dsp:cNvSpPr/>
      </dsp:nvSpPr>
      <dsp:spPr>
        <a:xfrm>
          <a:off x="694" y="0"/>
          <a:ext cx="1079953" cy="3477632"/>
        </a:xfrm>
        <a:prstGeom prst="roundRect">
          <a:avLst>
            <a:gd name="adj" fmla="val 10000"/>
          </a:avLst>
        </a:prstGeom>
        <a:solidFill>
          <a:srgbClr val="C6D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E" sz="1200" b="1" kern="1200" dirty="0">
              <a:solidFill>
                <a:srgbClr val="008E3E"/>
              </a:solidFill>
            </a:rPr>
            <a:t>Business Plan Update Meetings</a:t>
          </a:r>
        </a:p>
      </dsp:txBody>
      <dsp:txXfrm>
        <a:off x="694" y="1391052"/>
        <a:ext cx="1079953" cy="1391052"/>
      </dsp:txXfrm>
    </dsp:sp>
    <dsp:sp modelId="{ABCB058A-D7A8-4679-AC2D-1CB5E9EE8B60}">
      <dsp:nvSpPr>
        <dsp:cNvPr id="0" name=""/>
        <dsp:cNvSpPr/>
      </dsp:nvSpPr>
      <dsp:spPr>
        <a:xfrm>
          <a:off x="33092" y="208657"/>
          <a:ext cx="1015155" cy="1158051"/>
        </a:xfrm>
        <a:prstGeom prst="ellipse">
          <a:avLst/>
        </a:prstGeom>
        <a:blipFill>
          <a:blip xmlns:r="http://schemas.openxmlformats.org/officeDocument/2006/relationships" r:embed="rId1" cstate="prin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B97088-BD65-4B6A-8794-C0B3442D870F}">
      <dsp:nvSpPr>
        <dsp:cNvPr id="0" name=""/>
        <dsp:cNvSpPr/>
      </dsp:nvSpPr>
      <dsp:spPr>
        <a:xfrm>
          <a:off x="1113045" y="0"/>
          <a:ext cx="1079953" cy="3477632"/>
        </a:xfrm>
        <a:prstGeom prst="roundRect">
          <a:avLst>
            <a:gd name="adj" fmla="val 10000"/>
          </a:avLst>
        </a:prstGeom>
        <a:solidFill>
          <a:srgbClr val="C6D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E" sz="1200" b="1" kern="1200" dirty="0">
              <a:solidFill>
                <a:srgbClr val="008E3E"/>
              </a:solidFill>
            </a:rPr>
            <a:t>Master Class Series</a:t>
          </a:r>
        </a:p>
        <a:p>
          <a:pPr lvl="0" algn="ctr" defTabSz="533400">
            <a:lnSpc>
              <a:spcPct val="90000"/>
            </a:lnSpc>
            <a:spcBef>
              <a:spcPct val="0"/>
            </a:spcBef>
            <a:spcAft>
              <a:spcPct val="35000"/>
            </a:spcAft>
          </a:pPr>
          <a:r>
            <a:rPr lang="en-IE" sz="1200" b="1" kern="1200" dirty="0">
              <a:solidFill>
                <a:srgbClr val="008E3E"/>
              </a:solidFill>
            </a:rPr>
            <a:t>Founders Forum</a:t>
          </a:r>
        </a:p>
        <a:p>
          <a:pPr lvl="0" algn="ctr" defTabSz="533400">
            <a:lnSpc>
              <a:spcPct val="90000"/>
            </a:lnSpc>
            <a:spcBef>
              <a:spcPct val="0"/>
            </a:spcBef>
            <a:spcAft>
              <a:spcPct val="35000"/>
            </a:spcAft>
          </a:pPr>
          <a:r>
            <a:rPr lang="en-IE" sz="1200" b="1" kern="1200" dirty="0">
              <a:solidFill>
                <a:srgbClr val="008E3E"/>
              </a:solidFill>
            </a:rPr>
            <a:t>Forum Groups</a:t>
          </a:r>
        </a:p>
        <a:p>
          <a:pPr lvl="0" algn="ctr" defTabSz="533400">
            <a:lnSpc>
              <a:spcPct val="90000"/>
            </a:lnSpc>
            <a:spcBef>
              <a:spcPct val="0"/>
            </a:spcBef>
            <a:spcAft>
              <a:spcPct val="35000"/>
            </a:spcAft>
          </a:pPr>
          <a:endParaRPr lang="en-IE" sz="1200" b="1" kern="1200" dirty="0">
            <a:solidFill>
              <a:srgbClr val="008E3E"/>
            </a:solidFill>
          </a:endParaRPr>
        </a:p>
      </dsp:txBody>
      <dsp:txXfrm>
        <a:off x="1113045" y="1391052"/>
        <a:ext cx="1079953" cy="1391052"/>
      </dsp:txXfrm>
    </dsp:sp>
    <dsp:sp modelId="{54EDD0DA-ABAA-4DDB-8864-6D6FD8EECA1F}">
      <dsp:nvSpPr>
        <dsp:cNvPr id="0" name=""/>
        <dsp:cNvSpPr/>
      </dsp:nvSpPr>
      <dsp:spPr>
        <a:xfrm>
          <a:off x="1145444" y="208657"/>
          <a:ext cx="1015155" cy="1158051"/>
        </a:xfrm>
        <a:prstGeom prst="ellipse">
          <a:avLst/>
        </a:prstGeom>
        <a:blipFill>
          <a:blip xmlns:r="http://schemas.openxmlformats.org/officeDocument/2006/relationships" r:embed="rId2">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67EF1-E38A-4D2E-BB17-BF856EBC3149}">
      <dsp:nvSpPr>
        <dsp:cNvPr id="0" name=""/>
        <dsp:cNvSpPr/>
      </dsp:nvSpPr>
      <dsp:spPr>
        <a:xfrm>
          <a:off x="2226088" y="0"/>
          <a:ext cx="1079953" cy="3477632"/>
        </a:xfrm>
        <a:prstGeom prst="roundRect">
          <a:avLst>
            <a:gd name="adj" fmla="val 10000"/>
          </a:avLst>
        </a:prstGeom>
        <a:solidFill>
          <a:srgbClr val="C6D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E" sz="1200" b="1" kern="1200" dirty="0">
              <a:solidFill>
                <a:srgbClr val="008E3E"/>
              </a:solidFill>
            </a:rPr>
            <a:t>Overseas Support</a:t>
          </a:r>
        </a:p>
      </dsp:txBody>
      <dsp:txXfrm>
        <a:off x="2226088" y="1391052"/>
        <a:ext cx="1079953" cy="1391052"/>
      </dsp:txXfrm>
    </dsp:sp>
    <dsp:sp modelId="{D869D3E9-6788-4E8D-8C53-D5C4DD1AF5AF}">
      <dsp:nvSpPr>
        <dsp:cNvPr id="0" name=""/>
        <dsp:cNvSpPr/>
      </dsp:nvSpPr>
      <dsp:spPr>
        <a:xfrm>
          <a:off x="2257796" y="208657"/>
          <a:ext cx="1015155" cy="1158051"/>
        </a:xfrm>
        <a:prstGeom prst="ellipse">
          <a:avLst/>
        </a:prstGeom>
        <a:blipFill>
          <a:blip xmlns:r="http://schemas.openxmlformats.org/officeDocument/2006/relationships" r:embed="rId3" cstate="prin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2751E4-F81A-492F-B28D-17EC11D58CD8}">
      <dsp:nvSpPr>
        <dsp:cNvPr id="0" name=""/>
        <dsp:cNvSpPr/>
      </dsp:nvSpPr>
      <dsp:spPr>
        <a:xfrm>
          <a:off x="-5" y="2632630"/>
          <a:ext cx="3306055" cy="820594"/>
        </a:xfrm>
        <a:prstGeom prst="leftRightArrow">
          <a:avLst/>
        </a:prstGeom>
        <a:solidFill>
          <a:srgbClr val="008E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F7719-626A-458F-9366-1C2FDD66870D}" type="datetimeFigureOut">
              <a:rPr lang="en-IE" smtClean="0"/>
              <a:t>04/05/2017</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DAC00C-7348-4E8E-AE5B-83E1C08F7620}" type="slidenum">
              <a:rPr lang="en-IE" smtClean="0"/>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300EC-F520-485A-9972-8626EEE5F986}" type="datetimeFigureOut">
              <a:rPr lang="en-IE" smtClean="0"/>
              <a:pPr/>
              <a:t>04/05/2017</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EC9CB-9852-492B-8AFC-1719C1BAC043}" type="slidenum">
              <a:rPr lang="en-IE" smtClean="0"/>
              <a:pPr/>
              <a:t>‹#›</a:t>
            </a:fld>
            <a:endParaRPr lang="en-IE"/>
          </a:p>
        </p:txBody>
      </p:sp>
    </p:spTree>
    <p:extLst>
      <p:ext uri="{BB962C8B-B14F-4D97-AF65-F5344CB8AC3E}">
        <p14:creationId xmlns="" xmlns:p14="http://schemas.microsoft.com/office/powerpoint/2010/main" val="104068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up client journey within HPSU</a:t>
            </a:r>
            <a:endParaRPr lang="en-IE" dirty="0"/>
          </a:p>
        </p:txBody>
      </p:sp>
      <p:sp>
        <p:nvSpPr>
          <p:cNvPr id="4" name="Slide Number Placeholder 3"/>
          <p:cNvSpPr>
            <a:spLocks noGrp="1"/>
          </p:cNvSpPr>
          <p:nvPr>
            <p:ph type="sldNum" sz="quarter" idx="10"/>
          </p:nvPr>
        </p:nvSpPr>
        <p:spPr/>
        <p:txBody>
          <a:bodyPr/>
          <a:lstStyle/>
          <a:p>
            <a:fld id="{8A2A624E-ECFD-4AE6-88D4-4E6A9493309E}" type="slidenum">
              <a:rPr lang="en-US" smtClean="0">
                <a:solidFill>
                  <a:prstClr val="black"/>
                </a:solidFill>
              </a:rPr>
              <a:pPr/>
              <a:t>3</a:t>
            </a:fld>
            <a:endParaRPr lang="en-US" dirty="0">
              <a:solidFill>
                <a:prstClr val="black"/>
              </a:solidFill>
            </a:endParaRPr>
          </a:p>
        </p:txBody>
      </p:sp>
    </p:spTree>
    <p:extLst>
      <p:ext uri="{BB962C8B-B14F-4D97-AF65-F5344CB8AC3E}">
        <p14:creationId xmlns="" xmlns:p14="http://schemas.microsoft.com/office/powerpoint/2010/main" val="365053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C99B9A9-FE7D-46D1-AA90-A792682F6CD4}" type="slidenum">
              <a:rPr lang="en-US" smtClean="0"/>
              <a:pPr/>
              <a:t>4</a:t>
            </a:fld>
            <a:endParaRPr lang="en-US"/>
          </a:p>
        </p:txBody>
      </p:sp>
    </p:spTree>
    <p:extLst>
      <p:ext uri="{BB962C8B-B14F-4D97-AF65-F5344CB8AC3E}">
        <p14:creationId xmlns="" xmlns:p14="http://schemas.microsoft.com/office/powerpoint/2010/main" val="287519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D59A07-4C1C-4C53-A6F8-E941133B98C2}" type="slidenum">
              <a:rPr lang="en-GB" altLang="en-US" smtClean="0"/>
              <a:pPr/>
              <a:t>7</a:t>
            </a:fld>
            <a:endParaRPr lang="en-GB" alt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pPr eaLnBrk="1" hangingPunct="1"/>
            <a:r>
              <a:rPr lang="en-IE" altLang="en-US"/>
              <a:t>In existing companies think R&amp;D project……90% failure rates</a:t>
            </a:r>
            <a:endParaRPr lang="en-GB" altLang="en-US"/>
          </a:p>
        </p:txBody>
      </p:sp>
    </p:spTree>
    <p:extLst>
      <p:ext uri="{BB962C8B-B14F-4D97-AF65-F5344CB8AC3E}">
        <p14:creationId xmlns="" xmlns:p14="http://schemas.microsoft.com/office/powerpoint/2010/main" val="120356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97265D-1A2B-4AA4-881E-2A9E8A4C463B}" type="slidenum">
              <a:rPr lang="en-GB" altLang="en-US" smtClean="0"/>
              <a:pPr/>
              <a:t>8</a:t>
            </a:fld>
            <a:endParaRPr lang="en-GB" alt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pPr eaLnBrk="1" hangingPunct="1"/>
            <a:r>
              <a:rPr lang="en-GB" altLang="en-US"/>
              <a:t>It's not much to look at--the overriding impression is of several mangled paper clips clumsily soldered onto some chunky scrap metal--but really, the whole of modern digital life stems from it.</a:t>
            </a:r>
          </a:p>
          <a:p>
            <a:pPr eaLnBrk="1" hangingPunct="1"/>
            <a:r>
              <a:rPr lang="en-GB" altLang="en-US"/>
              <a:t>This was the very first transistor, invented at Bell Labs in December 1947. Known as a point contact transistor, it was first manufactured commercially a few years later, ironically enough, in a textbook example of a Rust Belt locale: Allentown, Pa.</a:t>
            </a:r>
          </a:p>
          <a:p>
            <a:pPr eaLnBrk="1" hangingPunct="1"/>
            <a:r>
              <a:rPr lang="en-GB" altLang="en-US"/>
              <a:t>From this first transistor arose, eventually, Intel and Advanced Micro Devices, Silicon Valley and Massachusetts' Route 128 corridor, countless brands of desktop and laptop PCs, the PlayStation 3 and the iPhone...</a:t>
            </a:r>
          </a:p>
          <a:p>
            <a:pPr eaLnBrk="1" hangingPunct="1"/>
            <a:endParaRPr lang="en-GB" altLang="en-US"/>
          </a:p>
        </p:txBody>
      </p:sp>
    </p:spTree>
    <p:extLst>
      <p:ext uri="{BB962C8B-B14F-4D97-AF65-F5344CB8AC3E}">
        <p14:creationId xmlns="" xmlns:p14="http://schemas.microsoft.com/office/powerpoint/2010/main" val="48995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232791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364880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420494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ln/>
        </p:spPr>
        <p:txBody>
          <a:bodyPr/>
          <a:lstStyle>
            <a:lvl1pPr>
              <a:defRPr/>
            </a:lvl1pPr>
          </a:lstStyle>
          <a:p>
            <a:pPr>
              <a:defRPr/>
            </a:pPr>
            <a:fld id="{38B56343-3227-4C79-ACC5-7CB8BD455E28}" type="slidenum">
              <a:rPr lang="en-GB" altLang="en-US"/>
              <a:pPr>
                <a:defRPr/>
              </a:pPr>
              <a:t>‹#›</a:t>
            </a:fld>
            <a:endParaRPr lang="en-GB" altLang="en-US"/>
          </a:p>
        </p:txBody>
      </p:sp>
    </p:spTree>
    <p:extLst>
      <p:ext uri="{BB962C8B-B14F-4D97-AF65-F5344CB8AC3E}">
        <p14:creationId xmlns="" xmlns:p14="http://schemas.microsoft.com/office/powerpoint/2010/main" val="29455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193140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403615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6293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198477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285329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281329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201096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752966-9827-4F1F-BCB9-8244167D37D5}" type="datetimeFigureOut">
              <a:rPr lang="en-IE" smtClean="0"/>
              <a:pPr/>
              <a:t>04/05/2017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201299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52966-9827-4F1F-BCB9-8244167D37D5}" type="datetimeFigureOut">
              <a:rPr lang="en-IE" smtClean="0"/>
              <a:pPr/>
              <a:t>04/05/2017</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F1735-F2A7-45AF-8F9C-DE6B4E8FFA88}" type="slidenum">
              <a:rPr lang="en-IE" smtClean="0"/>
              <a:pPr/>
              <a:t>‹#›</a:t>
            </a:fld>
            <a:endParaRPr lang="en-IE"/>
          </a:p>
        </p:txBody>
      </p:sp>
    </p:spTree>
    <p:extLst>
      <p:ext uri="{BB962C8B-B14F-4D97-AF65-F5344CB8AC3E}">
        <p14:creationId xmlns="" xmlns:p14="http://schemas.microsoft.com/office/powerpoint/2010/main" val="3064723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technologyreview.com/" TargetMode="External"/><Relationship Id="rId3" Type="http://schemas.openxmlformats.org/officeDocument/2006/relationships/hyperlink" Target="https://www.startupschool.org/" TargetMode="External"/><Relationship Id="rId7" Type="http://schemas.openxmlformats.org/officeDocument/2006/relationships/hyperlink" Target="http://www.unleashingideas.org/global-entrepreneurship-library/" TargetMode="External"/><Relationship Id="rId2" Type="http://schemas.openxmlformats.org/officeDocument/2006/relationships/hyperlink" Target="http://techcrunch.com/" TargetMode="External"/><Relationship Id="rId1" Type="http://schemas.openxmlformats.org/officeDocument/2006/relationships/slideLayout" Target="../slideLayouts/slideLayout2.xml"/><Relationship Id="rId6" Type="http://schemas.openxmlformats.org/officeDocument/2006/relationships/hyperlink" Target="https://www.udacity.com/course/ep245" TargetMode="External"/><Relationship Id="rId5" Type="http://schemas.openxmlformats.org/officeDocument/2006/relationships/hyperlink" Target="http://steveblank.com/tools-and-blogs-for-entrepreneurs/" TargetMode="External"/><Relationship Id="rId4" Type="http://schemas.openxmlformats.org/officeDocument/2006/relationships/hyperlink" Target="http://www.crunchbase.com/" TargetMode="External"/><Relationship Id="rId9" Type="http://schemas.openxmlformats.org/officeDocument/2006/relationships/hyperlink" Target="http://marblar.com/technologies?src=dbinnNASA&amp;goback=.anb_164166_*2_*1_*1_*1_*1_*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tartupschool.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tartupschool.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dium.com/message/you-are-not-late-b3d76f96314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auffman.org/newsroom/u-s-job-growth-driven-entirely-by-startups.aspx?utm_source=Alerts&amp;utm_medium=Opticast&amp;utm_campaign=The_Importance_of_Startups_in_Job_Creation_and_Job_Destruction" TargetMode="Externa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www.businessweek.com/technology/content/jul2010/tc2010079_953836.htm" TargetMode="External"/><Relationship Id="rId4" Type="http://schemas.openxmlformats.org/officeDocument/2006/relationships/hyperlink" Target="http://www.kauffman.org/uploadedFiles/firm-formation-neutralism.pdf"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veblank.com/2010/01/25/whats-a-startup-first-princip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Microenterprise</a:t>
            </a:r>
            <a:endParaRPr lang="en-IE" dirty="0"/>
          </a:p>
        </p:txBody>
      </p:sp>
      <p:sp>
        <p:nvSpPr>
          <p:cNvPr id="3" name="Subtitle 2"/>
          <p:cNvSpPr>
            <a:spLocks noGrp="1"/>
          </p:cNvSpPr>
          <p:nvPr>
            <p:ph type="subTitle" idx="1"/>
          </p:nvPr>
        </p:nvSpPr>
        <p:spPr/>
        <p:txBody>
          <a:bodyPr/>
          <a:lstStyle/>
          <a:p>
            <a:r>
              <a:rPr lang="en-US" dirty="0"/>
              <a:t>Irish Rural Link conference</a:t>
            </a:r>
            <a:endParaRPr lang="en-IE" dirty="0"/>
          </a:p>
        </p:txBody>
      </p:sp>
    </p:spTree>
    <p:extLst>
      <p:ext uri="{BB962C8B-B14F-4D97-AF65-F5344CB8AC3E}">
        <p14:creationId xmlns="" xmlns:p14="http://schemas.microsoft.com/office/powerpoint/2010/main" val="389984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r>
              <a:rPr lang="en-IE" altLang="en-US"/>
              <a:t>Why now for start-ups</a:t>
            </a:r>
            <a:endParaRPr lang="en-GB" altLang="en-US"/>
          </a:p>
        </p:txBody>
      </p:sp>
      <p:sp>
        <p:nvSpPr>
          <p:cNvPr id="377859" name="Rectangle 3"/>
          <p:cNvSpPr>
            <a:spLocks noGrp="1" noChangeArrowheads="1"/>
          </p:cNvSpPr>
          <p:nvPr>
            <p:ph type="body" idx="1"/>
          </p:nvPr>
        </p:nvSpPr>
        <p:spPr/>
        <p:txBody>
          <a:bodyPr>
            <a:normAutofit fontScale="92500" lnSpcReduction="20000"/>
          </a:bodyPr>
          <a:lstStyle/>
          <a:p>
            <a:pPr eaLnBrk="1" hangingPunct="1">
              <a:lnSpc>
                <a:spcPct val="80000"/>
              </a:lnSpc>
            </a:pPr>
            <a:r>
              <a:rPr lang="en-IE" altLang="en-US" sz="1800" dirty="0"/>
              <a:t>Information and knowledge is everywhere</a:t>
            </a:r>
          </a:p>
          <a:p>
            <a:pPr lvl="1" eaLnBrk="1" hangingPunct="1">
              <a:lnSpc>
                <a:spcPct val="80000"/>
              </a:lnSpc>
            </a:pPr>
            <a:r>
              <a:rPr lang="en-GB" altLang="en-US" sz="1600" dirty="0">
                <a:hlinkClick r:id="rId2"/>
              </a:rPr>
              <a:t>http://techcrunch.com/</a:t>
            </a:r>
            <a:r>
              <a:rPr lang="en-GB" altLang="en-US" sz="1600" dirty="0"/>
              <a:t> </a:t>
            </a:r>
          </a:p>
          <a:p>
            <a:pPr lvl="1">
              <a:lnSpc>
                <a:spcPct val="80000"/>
              </a:lnSpc>
            </a:pPr>
            <a:r>
              <a:rPr lang="en-GB" altLang="en-US" sz="1600" dirty="0">
                <a:hlinkClick r:id="rId3"/>
              </a:rPr>
              <a:t>https://www.startupschool.org/</a:t>
            </a:r>
            <a:r>
              <a:rPr lang="en-GB" altLang="en-US" sz="1600" dirty="0"/>
              <a:t> </a:t>
            </a:r>
          </a:p>
          <a:p>
            <a:pPr lvl="1" eaLnBrk="1" hangingPunct="1">
              <a:lnSpc>
                <a:spcPct val="80000"/>
              </a:lnSpc>
            </a:pPr>
            <a:r>
              <a:rPr lang="en-GB" altLang="en-US" sz="1600" dirty="0">
                <a:hlinkClick r:id="rId4"/>
              </a:rPr>
              <a:t>http://www.crunchbase.com/</a:t>
            </a:r>
            <a:r>
              <a:rPr lang="en-GB" altLang="en-US" sz="1600" dirty="0"/>
              <a:t> </a:t>
            </a:r>
          </a:p>
          <a:p>
            <a:pPr lvl="1" eaLnBrk="1" hangingPunct="1">
              <a:lnSpc>
                <a:spcPct val="80000"/>
              </a:lnSpc>
            </a:pPr>
            <a:r>
              <a:rPr lang="en-GB" altLang="en-US" sz="1600" dirty="0">
                <a:hlinkClick r:id="rId5"/>
              </a:rPr>
              <a:t>http://steveblank.com/tools-and-blogs-for-entrepreneurs/</a:t>
            </a:r>
            <a:r>
              <a:rPr lang="en-GB" altLang="en-US" sz="1600" dirty="0"/>
              <a:t> </a:t>
            </a:r>
          </a:p>
          <a:p>
            <a:pPr lvl="1" eaLnBrk="1" hangingPunct="1">
              <a:lnSpc>
                <a:spcPct val="80000"/>
              </a:lnSpc>
            </a:pPr>
            <a:r>
              <a:rPr lang="en-GB" altLang="en-US" sz="1600" dirty="0">
                <a:hlinkClick r:id="rId6"/>
              </a:rPr>
              <a:t>https://www.udacity.com/course/ep245</a:t>
            </a:r>
            <a:r>
              <a:rPr lang="en-GB" altLang="en-US" sz="1600" dirty="0"/>
              <a:t> </a:t>
            </a:r>
          </a:p>
          <a:p>
            <a:pPr lvl="1" eaLnBrk="1" hangingPunct="1">
              <a:lnSpc>
                <a:spcPct val="80000"/>
              </a:lnSpc>
            </a:pPr>
            <a:r>
              <a:rPr lang="en-GB" altLang="en-US" sz="1600" dirty="0">
                <a:hlinkClick r:id="rId7"/>
              </a:rPr>
              <a:t>http://www.unleashingideas.org/global-entrepreneurship-library/</a:t>
            </a:r>
            <a:r>
              <a:rPr lang="en-GB" altLang="en-US" sz="1600" dirty="0"/>
              <a:t> </a:t>
            </a:r>
          </a:p>
          <a:p>
            <a:pPr lvl="1" eaLnBrk="1" hangingPunct="1">
              <a:lnSpc>
                <a:spcPct val="80000"/>
              </a:lnSpc>
            </a:pPr>
            <a:r>
              <a:rPr lang="en-GB" altLang="en-US" sz="1600" dirty="0">
                <a:hlinkClick r:id="rId8"/>
              </a:rPr>
              <a:t>http://www.technologyreview.com/</a:t>
            </a:r>
            <a:r>
              <a:rPr lang="en-GB" altLang="en-US" sz="1600" dirty="0"/>
              <a:t> </a:t>
            </a:r>
          </a:p>
          <a:p>
            <a:pPr lvl="1" eaLnBrk="1" hangingPunct="1">
              <a:lnSpc>
                <a:spcPct val="80000"/>
              </a:lnSpc>
            </a:pPr>
            <a:r>
              <a:rPr lang="en-GB" altLang="en-US" sz="1600" dirty="0">
                <a:hlinkClick r:id="rId9"/>
              </a:rPr>
              <a:t>http://marblar.com/technologies?src=dbinnNASA&amp;goback=%2Eanb_164166_*2_*1_*1_*1_*1_*1#%21</a:t>
            </a:r>
            <a:r>
              <a:rPr lang="en-GB" altLang="en-US" sz="1600" dirty="0"/>
              <a:t> </a:t>
            </a:r>
          </a:p>
          <a:p>
            <a:pPr eaLnBrk="1" hangingPunct="1">
              <a:lnSpc>
                <a:spcPct val="80000"/>
              </a:lnSpc>
            </a:pPr>
            <a:r>
              <a:rPr lang="en-IE" altLang="en-US" sz="1800" dirty="0"/>
              <a:t>Cost of doing a </a:t>
            </a:r>
            <a:r>
              <a:rPr lang="en-IE" altLang="en-US" sz="1800" dirty="0" err="1"/>
              <a:t>startup</a:t>
            </a:r>
            <a:r>
              <a:rPr lang="en-IE" altLang="en-US" sz="1800" dirty="0"/>
              <a:t> dropping all the time</a:t>
            </a:r>
          </a:p>
          <a:p>
            <a:pPr lvl="1" eaLnBrk="1" hangingPunct="1">
              <a:lnSpc>
                <a:spcPct val="80000"/>
              </a:lnSpc>
            </a:pPr>
            <a:r>
              <a:rPr lang="en-IE" altLang="en-US" sz="1600" dirty="0"/>
              <a:t>Facebook needed their own servers….you don’t</a:t>
            </a:r>
          </a:p>
          <a:p>
            <a:pPr eaLnBrk="1" hangingPunct="1">
              <a:lnSpc>
                <a:spcPct val="80000"/>
              </a:lnSpc>
            </a:pPr>
            <a:r>
              <a:rPr lang="en-IE" altLang="en-US" sz="1800" dirty="0"/>
              <a:t>The Mobile revolution</a:t>
            </a:r>
          </a:p>
          <a:p>
            <a:pPr lvl="1" eaLnBrk="1" hangingPunct="1">
              <a:lnSpc>
                <a:spcPct val="80000"/>
              </a:lnSpc>
            </a:pPr>
            <a:r>
              <a:rPr lang="en-IE" altLang="en-US" sz="1600" dirty="0"/>
              <a:t>Snapchat, </a:t>
            </a:r>
            <a:r>
              <a:rPr lang="en-IE" altLang="en-US" sz="1600" dirty="0" err="1"/>
              <a:t>spotify</a:t>
            </a:r>
            <a:endParaRPr lang="en-IE" altLang="en-US" sz="1600" dirty="0"/>
          </a:p>
          <a:p>
            <a:pPr lvl="1" eaLnBrk="1" hangingPunct="1">
              <a:lnSpc>
                <a:spcPct val="80000"/>
              </a:lnSpc>
            </a:pPr>
            <a:r>
              <a:rPr lang="en-IE" altLang="en-US" sz="1600" dirty="0"/>
              <a:t>Mobile first vs mobile add on to desktop</a:t>
            </a:r>
          </a:p>
          <a:p>
            <a:pPr lvl="1" eaLnBrk="1" hangingPunct="1">
              <a:lnSpc>
                <a:spcPct val="80000"/>
              </a:lnSpc>
            </a:pPr>
            <a:r>
              <a:rPr lang="en-IE" altLang="en-US" sz="1600" dirty="0"/>
              <a:t>Mobile born</a:t>
            </a:r>
          </a:p>
          <a:p>
            <a:pPr eaLnBrk="1" hangingPunct="1">
              <a:lnSpc>
                <a:spcPct val="80000"/>
              </a:lnSpc>
            </a:pPr>
            <a:r>
              <a:rPr lang="en-IE" altLang="en-US" sz="1800" dirty="0"/>
              <a:t>Support for start – ups in Ireland very good</a:t>
            </a:r>
          </a:p>
          <a:p>
            <a:pPr lvl="1" eaLnBrk="1" hangingPunct="1">
              <a:lnSpc>
                <a:spcPct val="80000"/>
              </a:lnSpc>
            </a:pPr>
            <a:r>
              <a:rPr lang="en-US" altLang="en-US" sz="1600" dirty="0"/>
              <a:t>Accelerators</a:t>
            </a:r>
            <a:endParaRPr lang="en-IE" altLang="en-US" sz="1600" dirty="0"/>
          </a:p>
          <a:p>
            <a:pPr lvl="1" eaLnBrk="1" hangingPunct="1">
              <a:lnSpc>
                <a:spcPct val="80000"/>
              </a:lnSpc>
            </a:pPr>
            <a:r>
              <a:rPr lang="en-IE" altLang="en-US" sz="1600" dirty="0"/>
              <a:t>New frontiers</a:t>
            </a:r>
          </a:p>
          <a:p>
            <a:pPr lvl="1" eaLnBrk="1" hangingPunct="1">
              <a:lnSpc>
                <a:spcPct val="80000"/>
              </a:lnSpc>
            </a:pPr>
            <a:r>
              <a:rPr lang="en-IE" altLang="en-US" sz="1600" dirty="0"/>
              <a:t>CFF, CSF, HPSU </a:t>
            </a:r>
            <a:endParaRPr lang="en-GB" altLang="en-US" sz="1600" dirty="0"/>
          </a:p>
        </p:txBody>
      </p:sp>
    </p:spTree>
    <p:extLst>
      <p:ext uri="{BB962C8B-B14F-4D97-AF65-F5344CB8AC3E}">
        <p14:creationId xmlns="" xmlns:p14="http://schemas.microsoft.com/office/powerpoint/2010/main" val="172653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939567"/>
          </a:xfrm>
        </p:spPr>
        <p:txBody>
          <a:bodyPr>
            <a:normAutofit/>
          </a:bodyPr>
          <a:lstStyle/>
          <a:p>
            <a:pPr marL="0" indent="0">
              <a:buNone/>
            </a:pPr>
            <a:r>
              <a:rPr lang="en-IE" sz="1800" dirty="0"/>
              <a:t>Since early April, Y Combinator has been running a free, 10-week online course called </a:t>
            </a:r>
            <a:r>
              <a:rPr lang="en-IE" sz="1800" dirty="0" err="1">
                <a:hlinkClick r:id="rId2"/>
              </a:rPr>
              <a:t>Startup</a:t>
            </a:r>
            <a:r>
              <a:rPr lang="en-IE" sz="1800" dirty="0">
                <a:hlinkClick r:id="rId2"/>
              </a:rPr>
              <a:t> School</a:t>
            </a:r>
            <a:r>
              <a:rPr lang="en-IE" sz="1800" dirty="0"/>
              <a:t>: it’s meant to replicate a bit of the accelerator experience by combining online lectures from tech-world luminaries about starting a company with online mentoring from past Y Combinator participants and support from fellow </a:t>
            </a:r>
            <a:r>
              <a:rPr lang="en-IE" sz="1800" dirty="0" err="1"/>
              <a:t>Startup</a:t>
            </a:r>
            <a:r>
              <a:rPr lang="en-IE" sz="1800" dirty="0"/>
              <a:t> School students.</a:t>
            </a:r>
          </a:p>
        </p:txBody>
      </p:sp>
      <p:pic>
        <p:nvPicPr>
          <p:cNvPr id="4" name="Picture 3"/>
          <p:cNvPicPr>
            <a:picLocks noChangeAspect="1"/>
          </p:cNvPicPr>
          <p:nvPr/>
        </p:nvPicPr>
        <p:blipFill>
          <a:blip r:embed="rId3" cstate="print"/>
          <a:stretch>
            <a:fillRect/>
          </a:stretch>
        </p:blipFill>
        <p:spPr>
          <a:xfrm>
            <a:off x="0" y="780177"/>
            <a:ext cx="12192000" cy="6077824"/>
          </a:xfrm>
          <a:prstGeom prst="rect">
            <a:avLst/>
          </a:prstGeom>
        </p:spPr>
      </p:pic>
    </p:spTree>
    <p:extLst>
      <p:ext uri="{BB962C8B-B14F-4D97-AF65-F5344CB8AC3E}">
        <p14:creationId xmlns="" xmlns:p14="http://schemas.microsoft.com/office/powerpoint/2010/main" val="349574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cstate="print"/>
          <a:stretch>
            <a:fillRect/>
          </a:stretch>
        </p:blipFill>
        <p:spPr>
          <a:xfrm>
            <a:off x="0" y="65314"/>
            <a:ext cx="12192000" cy="6491721"/>
          </a:xfrm>
          <a:prstGeom prst="rect">
            <a:avLst/>
          </a:prstGeom>
        </p:spPr>
      </p:pic>
    </p:spTree>
    <p:extLst>
      <p:ext uri="{BB962C8B-B14F-4D97-AF65-F5344CB8AC3E}">
        <p14:creationId xmlns="" xmlns:p14="http://schemas.microsoft.com/office/powerpoint/2010/main" val="255341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school …..started April 2017</a:t>
            </a:r>
            <a:endParaRPr lang="en-IE" dirty="0"/>
          </a:p>
        </p:txBody>
      </p:sp>
      <p:sp>
        <p:nvSpPr>
          <p:cNvPr id="3" name="Content Placeholder 2"/>
          <p:cNvSpPr>
            <a:spLocks noGrp="1"/>
          </p:cNvSpPr>
          <p:nvPr>
            <p:ph idx="1"/>
          </p:nvPr>
        </p:nvSpPr>
        <p:spPr>
          <a:xfrm>
            <a:off x="838199" y="1825625"/>
            <a:ext cx="10738607" cy="3308437"/>
          </a:xfrm>
        </p:spPr>
        <p:txBody>
          <a:bodyPr>
            <a:normAutofit fontScale="85000" lnSpcReduction="20000"/>
          </a:bodyPr>
          <a:lstStyle/>
          <a:p>
            <a:pPr marL="0" indent="0">
              <a:buNone/>
            </a:pPr>
            <a:endParaRPr lang="en-IE" dirty="0"/>
          </a:p>
          <a:p>
            <a:r>
              <a:rPr lang="en-IE" dirty="0"/>
              <a:t>There was a lot more interest in the course than expected: in total, 13,500 </a:t>
            </a:r>
            <a:r>
              <a:rPr lang="en-IE" dirty="0" err="1"/>
              <a:t>startups</a:t>
            </a:r>
            <a:r>
              <a:rPr lang="en-IE" dirty="0"/>
              <a:t> applied to take part, and 3,000 were accepted. </a:t>
            </a:r>
          </a:p>
          <a:p>
            <a:r>
              <a:rPr lang="en-IE" dirty="0"/>
              <a:t>There are about 30 </a:t>
            </a:r>
            <a:r>
              <a:rPr lang="en-IE" dirty="0" err="1"/>
              <a:t>startups</a:t>
            </a:r>
            <a:r>
              <a:rPr lang="en-IE" dirty="0"/>
              <a:t> per advisor. </a:t>
            </a:r>
          </a:p>
          <a:p>
            <a:r>
              <a:rPr lang="en-IE" dirty="0"/>
              <a:t>Anyone can view the lecture videos on YouTube or on </a:t>
            </a:r>
            <a:r>
              <a:rPr lang="en-IE" dirty="0" err="1"/>
              <a:t>Startup</a:t>
            </a:r>
            <a:r>
              <a:rPr lang="en-IE" dirty="0"/>
              <a:t> School’s site </a:t>
            </a:r>
            <a:r>
              <a:rPr lang="en-IE" dirty="0">
                <a:hlinkClick r:id="rId2"/>
              </a:rPr>
              <a:t>https://www.startupschool.org</a:t>
            </a:r>
            <a:r>
              <a:rPr lang="en-IE" dirty="0"/>
              <a:t>  —they are taped in front of an audience at Stanford University as they are also for a </a:t>
            </a:r>
            <a:r>
              <a:rPr lang="en-IE" dirty="0" err="1"/>
              <a:t>startup</a:t>
            </a:r>
            <a:r>
              <a:rPr lang="en-IE" dirty="0"/>
              <a:t>-building class Y Combinator is hosting there—and the four that have been uploaded so far have gotten over 80,000 views altogether.</a:t>
            </a:r>
          </a:p>
          <a:p>
            <a:r>
              <a:rPr lang="en-US" dirty="0"/>
              <a:t>Y combinator is the no 1 accelerator in the world</a:t>
            </a:r>
            <a:endParaRPr lang="en-IE" dirty="0"/>
          </a:p>
        </p:txBody>
      </p:sp>
    </p:spTree>
    <p:extLst>
      <p:ext uri="{BB962C8B-B14F-4D97-AF65-F5344CB8AC3E}">
        <p14:creationId xmlns="" xmlns:p14="http://schemas.microsoft.com/office/powerpoint/2010/main" val="252382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IE" altLang="en-US" sz="4000" dirty="0"/>
              <a:t>2040   ……. </a:t>
            </a:r>
            <a:r>
              <a:rPr lang="en-IE" altLang="en-US" sz="2400" dirty="0"/>
              <a:t>from the vantage point of today ….May 5</a:t>
            </a:r>
            <a:r>
              <a:rPr lang="en-IE" altLang="en-US" sz="2400" baseline="30000" dirty="0"/>
              <a:t>th</a:t>
            </a:r>
            <a:r>
              <a:rPr lang="en-IE" altLang="en-US" sz="2400" dirty="0"/>
              <a:t> 2017 </a:t>
            </a:r>
            <a:endParaRPr lang="en-GB" altLang="en-US" sz="2400" dirty="0"/>
          </a:p>
        </p:txBody>
      </p:sp>
      <p:sp>
        <p:nvSpPr>
          <p:cNvPr id="117763" name="Rectangle 3"/>
          <p:cNvSpPr>
            <a:spLocks noGrp="1" noChangeArrowheads="1"/>
          </p:cNvSpPr>
          <p:nvPr>
            <p:ph type="body" idx="1"/>
          </p:nvPr>
        </p:nvSpPr>
        <p:spPr>
          <a:xfrm>
            <a:off x="1981200" y="1600200"/>
            <a:ext cx="8229600" cy="5068888"/>
          </a:xfrm>
        </p:spPr>
        <p:txBody>
          <a:bodyPr>
            <a:normAutofit lnSpcReduction="10000"/>
          </a:bodyPr>
          <a:lstStyle/>
          <a:p>
            <a:pPr eaLnBrk="1" hangingPunct="1">
              <a:lnSpc>
                <a:spcPct val="80000"/>
              </a:lnSpc>
            </a:pPr>
            <a:r>
              <a:rPr lang="en-IE" altLang="en-US" sz="2000" dirty="0"/>
              <a:t>Most ( maybe all) of the products used in 2040 have not been invented (or conceived of) yet</a:t>
            </a:r>
          </a:p>
          <a:p>
            <a:pPr eaLnBrk="1" hangingPunct="1">
              <a:lnSpc>
                <a:spcPct val="80000"/>
              </a:lnSpc>
            </a:pPr>
            <a:r>
              <a:rPr lang="en-IE" altLang="en-US" sz="2000" dirty="0"/>
              <a:t>internet only starting</a:t>
            </a:r>
          </a:p>
          <a:p>
            <a:pPr eaLnBrk="1" hangingPunct="1">
              <a:lnSpc>
                <a:spcPct val="80000"/>
              </a:lnSpc>
            </a:pPr>
            <a:r>
              <a:rPr lang="en-GB" altLang="en-US" sz="2000" dirty="0"/>
              <a:t>People in the future will look at their holodecks, and wearable virtual reality contact lenses, and downloadable avatars, and AI interfaces, and say, oh, you didn’t really have the internet (or whatever they’ll call it) back then </a:t>
            </a:r>
          </a:p>
          <a:p>
            <a:pPr eaLnBrk="1" hangingPunct="1">
              <a:lnSpc>
                <a:spcPct val="80000"/>
              </a:lnSpc>
            </a:pPr>
            <a:r>
              <a:rPr lang="en-IE" altLang="en-US" sz="2000" dirty="0"/>
              <a:t>Looking back from 2040 …..2017 from an entrepreneur’s point of view was an incredible, wide open frontier …easy to start, </a:t>
            </a:r>
            <a:r>
              <a:rPr lang="en-IE" altLang="en-US" sz="2000" dirty="0" err="1"/>
              <a:t>bmc</a:t>
            </a:r>
            <a:r>
              <a:rPr lang="en-IE" altLang="en-US" sz="2000" dirty="0"/>
              <a:t> and other great tools, most companies (</a:t>
            </a:r>
            <a:r>
              <a:rPr lang="en-IE" altLang="en-US" sz="2000" dirty="0" err="1"/>
              <a:t>eg</a:t>
            </a:r>
            <a:r>
              <a:rPr lang="en-IE" altLang="en-US" sz="2000" dirty="0"/>
              <a:t> retail) not engaged, impact of mobile on enterprise only clear to a few, </a:t>
            </a:r>
            <a:r>
              <a:rPr lang="en-IE" altLang="en-US" sz="2000" dirty="0" err="1"/>
              <a:t>IoT</a:t>
            </a:r>
            <a:r>
              <a:rPr lang="en-IE" altLang="en-US" sz="2000" dirty="0"/>
              <a:t> only starting (nest one of the few), cloud, …….</a:t>
            </a:r>
          </a:p>
          <a:p>
            <a:pPr eaLnBrk="1" hangingPunct="1">
              <a:lnSpc>
                <a:spcPct val="80000"/>
              </a:lnSpc>
            </a:pPr>
            <a:r>
              <a:rPr lang="en-GB" altLang="en-US" sz="2000" dirty="0"/>
              <a:t>This is the time that people in the future will look back at and say, “Oh to have been alive and well back then!” </a:t>
            </a:r>
          </a:p>
          <a:p>
            <a:pPr eaLnBrk="1" hangingPunct="1">
              <a:lnSpc>
                <a:spcPct val="80000"/>
              </a:lnSpc>
            </a:pPr>
            <a:r>
              <a:rPr lang="en-GB" altLang="en-US" sz="2000" dirty="0"/>
              <a:t>You are not late….. K Kelley </a:t>
            </a:r>
            <a:r>
              <a:rPr lang="en-GB" altLang="en-US" sz="2000" dirty="0">
                <a:hlinkClick r:id="rId2"/>
              </a:rPr>
              <a:t>https://medium.com/message/you-are-not-late-b3d76f963142</a:t>
            </a:r>
            <a:r>
              <a:rPr lang="en-GB" altLang="en-US" sz="2000" dirty="0"/>
              <a:t> </a:t>
            </a:r>
          </a:p>
          <a:p>
            <a:pPr eaLnBrk="1" hangingPunct="1">
              <a:lnSpc>
                <a:spcPct val="80000"/>
              </a:lnSpc>
            </a:pPr>
            <a:r>
              <a:rPr lang="en-IE" altLang="en-US" sz="2000" dirty="0" err="1">
                <a:latin typeface="Monotype Corsiva" panose="03010101010201010101" pitchFamily="66" charset="0"/>
              </a:rPr>
              <a:t>Lumiere</a:t>
            </a:r>
            <a:r>
              <a:rPr lang="en-IE" altLang="en-US" sz="2000" dirty="0">
                <a:latin typeface="Monotype Corsiva" panose="03010101010201010101" pitchFamily="66" charset="0"/>
              </a:rPr>
              <a:t> bros…startling innovation….yet it took 30 </a:t>
            </a:r>
            <a:r>
              <a:rPr lang="en-IE" altLang="en-US" sz="2000" dirty="0" err="1">
                <a:latin typeface="Monotype Corsiva" panose="03010101010201010101" pitchFamily="66" charset="0"/>
              </a:rPr>
              <a:t>yrs</a:t>
            </a:r>
            <a:r>
              <a:rPr lang="en-IE" altLang="en-US" sz="2000" dirty="0">
                <a:latin typeface="Monotype Corsiva" panose="03010101010201010101" pitchFamily="66" charset="0"/>
              </a:rPr>
              <a:t> to catch on ….al </a:t>
            </a:r>
            <a:r>
              <a:rPr lang="en-IE" altLang="en-US" sz="2000" dirty="0" err="1">
                <a:latin typeface="Monotype Corsiva" panose="03010101010201010101" pitchFamily="66" charset="0"/>
              </a:rPr>
              <a:t>jolson</a:t>
            </a:r>
            <a:r>
              <a:rPr lang="en-IE" altLang="en-US" sz="2000" dirty="0">
                <a:latin typeface="Monotype Corsiva" panose="03010101010201010101" pitchFamily="66" charset="0"/>
              </a:rPr>
              <a:t> the jazz singer ….today movie industry is a $36B industry and its birth mother the theatre industry is a $2.6B industry globally</a:t>
            </a:r>
          </a:p>
          <a:p>
            <a:pPr>
              <a:lnSpc>
                <a:spcPct val="80000"/>
              </a:lnSpc>
            </a:pPr>
            <a:r>
              <a:rPr lang="en-US" sz="2000" i="1" dirty="0">
                <a:latin typeface="Cambria" panose="02040503050406030204" pitchFamily="18" charset="0"/>
              </a:rPr>
              <a:t>Democratization of Entrepreneurship</a:t>
            </a:r>
            <a:endParaRPr lang="en-IE" sz="2000" i="1" dirty="0">
              <a:latin typeface="Cambria" panose="02040503050406030204" pitchFamily="18" charset="0"/>
            </a:endParaRPr>
          </a:p>
          <a:p>
            <a:pPr eaLnBrk="1" hangingPunct="1">
              <a:lnSpc>
                <a:spcPct val="80000"/>
              </a:lnSpc>
            </a:pPr>
            <a:endParaRPr lang="en-IE" altLang="en-US" sz="2000" dirty="0">
              <a:latin typeface="Monotype Corsiva" panose="03010101010201010101" pitchFamily="66" charset="0"/>
            </a:endParaRPr>
          </a:p>
          <a:p>
            <a:pPr eaLnBrk="1" hangingPunct="1">
              <a:lnSpc>
                <a:spcPct val="80000"/>
              </a:lnSpc>
            </a:pPr>
            <a:endParaRPr lang="en-GB" altLang="en-US" sz="2000" dirty="0">
              <a:latin typeface="Monotype Corsiva" panose="03010101010201010101" pitchFamily="66" charset="0"/>
            </a:endParaRPr>
          </a:p>
        </p:txBody>
      </p:sp>
    </p:spTree>
    <p:extLst>
      <p:ext uri="{BB962C8B-B14F-4D97-AF65-F5344CB8AC3E}">
        <p14:creationId xmlns="" xmlns:p14="http://schemas.microsoft.com/office/powerpoint/2010/main" val="57723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r>
              <a:rPr lang="en-IE" altLang="en-US" sz="4000"/>
              <a:t>Where are the jobs?</a:t>
            </a:r>
            <a:endParaRPr lang="en-GB" altLang="en-US" sz="4000"/>
          </a:p>
        </p:txBody>
      </p:sp>
      <p:sp>
        <p:nvSpPr>
          <p:cNvPr id="387075" name="Rectangle 3"/>
          <p:cNvSpPr>
            <a:spLocks noGrp="1" noChangeArrowheads="1"/>
          </p:cNvSpPr>
          <p:nvPr>
            <p:ph type="body" sz="half" idx="1"/>
          </p:nvPr>
        </p:nvSpPr>
        <p:spPr>
          <a:xfrm>
            <a:off x="1981200" y="1600200"/>
            <a:ext cx="6059488" cy="4997450"/>
          </a:xfrm>
        </p:spPr>
        <p:txBody>
          <a:bodyPr/>
          <a:lstStyle/>
          <a:p>
            <a:pPr eaLnBrk="1" hangingPunct="1">
              <a:lnSpc>
                <a:spcPct val="80000"/>
              </a:lnSpc>
            </a:pPr>
            <a:r>
              <a:rPr lang="en-GB" altLang="en-US" sz="1800"/>
              <a:t>EU study on where the jobs come from</a:t>
            </a:r>
          </a:p>
          <a:p>
            <a:pPr lvl="1" eaLnBrk="1" hangingPunct="1">
              <a:lnSpc>
                <a:spcPct val="80000"/>
              </a:lnSpc>
            </a:pPr>
            <a:r>
              <a:rPr lang="en-GB" altLang="en-US" sz="1600"/>
              <a:t>85% of net new jobs in the EU between 2002 and 2010 were created by small and medium sized enterprises (SMEs). This figure is considerably higher than the 67%-share of SMEs in total employment </a:t>
            </a:r>
          </a:p>
          <a:p>
            <a:pPr lvl="1" eaLnBrk="1" hangingPunct="1">
              <a:lnSpc>
                <a:spcPct val="80000"/>
              </a:lnSpc>
            </a:pPr>
            <a:r>
              <a:rPr lang="en-GB" altLang="en-US" sz="1600"/>
              <a:t>Secondly new firms (younger than five years) are responsible for an overwhelming majority of the new jobs. New enterprises operating in business services create more than a quarter (27%) of the new jobs, while the new firms in transport and communication contribute least (6%).</a:t>
            </a:r>
          </a:p>
          <a:p>
            <a:pPr eaLnBrk="1" hangingPunct="1">
              <a:lnSpc>
                <a:spcPct val="80000"/>
              </a:lnSpc>
            </a:pPr>
            <a:r>
              <a:rPr lang="en-IE" altLang="en-US" sz="1800"/>
              <a:t>USA Kauffman study</a:t>
            </a:r>
          </a:p>
          <a:p>
            <a:pPr lvl="1" eaLnBrk="1" hangingPunct="1">
              <a:lnSpc>
                <a:spcPct val="80000"/>
              </a:lnSpc>
            </a:pPr>
            <a:r>
              <a:rPr lang="en-GB" altLang="en-US" sz="1600"/>
              <a:t>the majority of new jobs created in the U.S. aren't created by companies like Intel, but by start-ups. The Kauffman Foundation's </a:t>
            </a:r>
            <a:r>
              <a:rPr lang="en-GB" altLang="en-US" sz="1600">
                <a:hlinkClick r:id="rId3" tooltip="http://www.kauffman.org/newsroom/u-s-job-growth-driven-entirely-by-startups.aspx?utm_source=Alerts&amp;utm_medium=Opticast&amp;utm_campaign=The_Importance_of_Startups_in_Job_Creation_and_Job_Destruction"/>
              </a:rPr>
              <a:t>analysis of Census Bureau statistics</a:t>
            </a:r>
            <a:r>
              <a:rPr lang="en-GB" altLang="en-US" sz="1600"/>
              <a:t> shows that net job growth in the U.S. economy occurs</a:t>
            </a:r>
            <a:r>
              <a:rPr lang="en-GB" altLang="en-US" sz="1600" u="sng"/>
              <a:t> only</a:t>
            </a:r>
            <a:r>
              <a:rPr lang="en-GB" altLang="en-US" sz="1600"/>
              <a:t> through startup firms. From 1977 to 2005, existing companies were net job destroyers, losing 1 million net jobs per year. In contrast, new outfits in their first year added an average of 3 million jobs annually. </a:t>
            </a:r>
            <a:r>
              <a:rPr lang="en-GB" altLang="en-US" sz="1600">
                <a:hlinkClick r:id="rId4" tooltip="http://www.kauffman.org/uploadedFiles/firm-formation-neutralism.pdf"/>
              </a:rPr>
              <a:t>http://www.kauffman.org/uploadedFiles/firm-formation-neutralism.pdf</a:t>
            </a:r>
            <a:r>
              <a:rPr lang="en-GB" altLang="en-US" sz="1600"/>
              <a:t> </a:t>
            </a:r>
            <a:r>
              <a:rPr lang="en-GB" altLang="en-US" sz="1600">
                <a:hlinkClick r:id="rId5" tooltip="http://www.businessweek.com/technology/content/jul2010/tc2010079_953836.htm"/>
              </a:rPr>
              <a:t>http://www.businessweek.com/technology/content/jul2010/tc2010079_953836.htm</a:t>
            </a:r>
            <a:r>
              <a:rPr lang="en-GB" altLang="en-US" sz="1600"/>
              <a:t> </a:t>
            </a:r>
          </a:p>
          <a:p>
            <a:pPr eaLnBrk="1" hangingPunct="1">
              <a:lnSpc>
                <a:spcPct val="80000"/>
              </a:lnSpc>
            </a:pPr>
            <a:endParaRPr lang="en-GB" altLang="en-US" sz="1800"/>
          </a:p>
        </p:txBody>
      </p:sp>
      <p:graphicFrame>
        <p:nvGraphicFramePr>
          <p:cNvPr id="387076" name="Object 4"/>
          <p:cNvGraphicFramePr>
            <a:graphicFrameLocks noChangeAspect="1"/>
          </p:cNvGraphicFramePr>
          <p:nvPr>
            <p:ph sz="quarter" idx="2"/>
          </p:nvPr>
        </p:nvGraphicFramePr>
        <p:xfrm>
          <a:off x="8597900" y="4365626"/>
          <a:ext cx="1779588" cy="2303463"/>
        </p:xfrm>
        <a:graphic>
          <a:graphicData uri="http://schemas.openxmlformats.org/presentationml/2006/ole">
            <p:oleObj spid="_x0000_s1028" name="Acrobat Document" r:id="rId6" imgW="5508000" imgH="7128000" progId="">
              <p:embed/>
            </p:oleObj>
          </a:graphicData>
        </a:graphic>
      </p:graphicFrame>
      <p:graphicFrame>
        <p:nvGraphicFramePr>
          <p:cNvPr id="387077" name="Object 5"/>
          <p:cNvGraphicFramePr>
            <a:graphicFrameLocks noChangeAspect="1"/>
          </p:cNvGraphicFramePr>
          <p:nvPr>
            <p:ph sz="quarter" idx="3"/>
          </p:nvPr>
        </p:nvGraphicFramePr>
        <p:xfrm>
          <a:off x="8472488" y="1700213"/>
          <a:ext cx="1947862" cy="2520950"/>
        </p:xfrm>
        <a:graphic>
          <a:graphicData uri="http://schemas.openxmlformats.org/presentationml/2006/ole">
            <p:oleObj spid="_x0000_s1029" name="Acrobat Document" r:id="rId7" imgW="5508000" imgH="7128000" progId="">
              <p:embed/>
            </p:oleObj>
          </a:graphicData>
        </a:graphic>
      </p:graphicFrame>
    </p:spTree>
    <p:extLst>
      <p:ext uri="{BB962C8B-B14F-4D97-AF65-F5344CB8AC3E}">
        <p14:creationId xmlns="" xmlns:p14="http://schemas.microsoft.com/office/powerpoint/2010/main" val="259727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3582893" y="1892636"/>
          <a:ext cx="3079483" cy="287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a:off x="3990085" y="4235204"/>
            <a:ext cx="17002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E3E"/>
              </a:buClr>
              <a:buFont typeface="Arial" panose="020B0604020202020204" pitchFamily="34" charset="0"/>
              <a:buChar char="•"/>
              <a:defRPr sz="3200">
                <a:solidFill>
                  <a:schemeClr val="tx1"/>
                </a:solidFill>
                <a:latin typeface="Calibri" panose="020F0502020204030204" pitchFamily="34" charset="0"/>
                <a:ea typeface="ヒラギノ角ゴ Pro W3" pitchFamily="4" charset="-128"/>
              </a:defRPr>
            </a:lvl1pPr>
            <a:lvl2pPr marL="37931725" indent="-37474525">
              <a:spcBef>
                <a:spcPct val="20000"/>
              </a:spcBef>
              <a:buClr>
                <a:srgbClr val="008E3E"/>
              </a:buClr>
              <a:buFont typeface="Arial" panose="020B0604020202020204" pitchFamily="34" charset="0"/>
              <a:buChar char="–"/>
              <a:defRPr sz="2800">
                <a:solidFill>
                  <a:schemeClr val="tx1"/>
                </a:solidFill>
                <a:latin typeface="Calibri" panose="020F0502020204030204" pitchFamily="34" charset="0"/>
                <a:ea typeface="ヒラギノ角ゴ Pro W3" pitchFamily="4" charset="-128"/>
              </a:defRPr>
            </a:lvl2pPr>
            <a:lvl3pPr marL="1143000" indent="-228600">
              <a:spcBef>
                <a:spcPct val="20000"/>
              </a:spcBef>
              <a:buClr>
                <a:srgbClr val="008E3E"/>
              </a:buClr>
              <a:buFont typeface="Arial" panose="020B0604020202020204" pitchFamily="34" charset="0"/>
              <a:buChar char="•"/>
              <a:defRPr sz="2400">
                <a:solidFill>
                  <a:schemeClr val="tx1"/>
                </a:solidFill>
                <a:latin typeface="Calibri" panose="020F0502020204030204" pitchFamily="34" charset="0"/>
                <a:ea typeface="ヒラギノ角ゴ Pro W3" pitchFamily="4" charset="-128"/>
              </a:defRPr>
            </a:lvl3pPr>
            <a:lvl4pPr marL="16002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4pPr>
            <a:lvl5pPr marL="20574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5pPr>
            <a:lvl6pPr marL="25146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6pPr>
            <a:lvl7pPr marL="29718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7pPr>
            <a:lvl8pPr marL="34290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8pPr>
            <a:lvl9pPr marL="38862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9pPr>
          </a:lstStyle>
          <a:p>
            <a:pPr>
              <a:spcBef>
                <a:spcPct val="0"/>
              </a:spcBef>
              <a:buClrTx/>
              <a:buFontTx/>
              <a:buNone/>
            </a:pPr>
            <a:r>
              <a:rPr lang="en-IE" altLang="en-US" sz="1800" b="1" dirty="0">
                <a:solidFill>
                  <a:prstClr val="white"/>
                </a:solidFill>
                <a:latin typeface="Arial" panose="020B0604020202020204" pitchFamily="34" charset="0"/>
              </a:rPr>
              <a:t>0-18 Months</a:t>
            </a:r>
          </a:p>
        </p:txBody>
      </p:sp>
      <p:sp>
        <p:nvSpPr>
          <p:cNvPr id="8" name="Rectangle 7"/>
          <p:cNvSpPr>
            <a:spLocks noChangeArrowheads="1"/>
          </p:cNvSpPr>
          <p:nvPr/>
        </p:nvSpPr>
        <p:spPr bwMode="auto">
          <a:xfrm>
            <a:off x="3583687" y="1351879"/>
            <a:ext cx="3078689" cy="540757"/>
          </a:xfrm>
          <a:prstGeom prst="rect">
            <a:avLst/>
          </a:prstGeom>
          <a:solidFill>
            <a:srgbClr val="C6DA40"/>
          </a:solidFill>
          <a:ln>
            <a:noFill/>
          </a:ln>
          <a:effectLst>
            <a:outerShdw blurRad="40000"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r>
              <a:rPr lang="en-IE" b="1" dirty="0">
                <a:solidFill>
                  <a:srgbClr val="008E3E"/>
                </a:solidFill>
              </a:rPr>
              <a:t>HPSU Start</a:t>
            </a:r>
          </a:p>
        </p:txBody>
      </p:sp>
      <p:sp>
        <p:nvSpPr>
          <p:cNvPr id="9" name="Rectangle 8"/>
          <p:cNvSpPr>
            <a:spLocks noChangeArrowheads="1"/>
          </p:cNvSpPr>
          <p:nvPr/>
        </p:nvSpPr>
        <p:spPr bwMode="auto">
          <a:xfrm>
            <a:off x="7377970" y="1627646"/>
            <a:ext cx="3265674" cy="529980"/>
          </a:xfrm>
          <a:prstGeom prst="rect">
            <a:avLst/>
          </a:prstGeom>
          <a:solidFill>
            <a:srgbClr val="C6DA40"/>
          </a:solidFill>
          <a:ln>
            <a:noFill/>
          </a:ln>
          <a:effectLst>
            <a:outerShdw blurRad="40000"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r>
              <a:rPr lang="en-IE" b="1" dirty="0">
                <a:solidFill>
                  <a:srgbClr val="008E3E"/>
                </a:solidFill>
              </a:rPr>
              <a:t>HPSU Accelerate</a:t>
            </a:r>
          </a:p>
        </p:txBody>
      </p:sp>
      <p:graphicFrame>
        <p:nvGraphicFramePr>
          <p:cNvPr id="10" name="Diagram 9"/>
          <p:cNvGraphicFramePr/>
          <p:nvPr>
            <p:extLst/>
          </p:nvPr>
        </p:nvGraphicFramePr>
        <p:xfrm>
          <a:off x="7377441" y="2204888"/>
          <a:ext cx="3306045" cy="3477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ight Arrow Callout 15"/>
          <p:cNvSpPr>
            <a:spLocks noChangeArrowheads="1"/>
          </p:cNvSpPr>
          <p:nvPr/>
        </p:nvSpPr>
        <p:spPr bwMode="auto">
          <a:xfrm>
            <a:off x="3854003" y="5162332"/>
            <a:ext cx="3404128" cy="736600"/>
          </a:xfrm>
          <a:prstGeom prst="rightArrowCallout">
            <a:avLst>
              <a:gd name="adj1" fmla="val 25000"/>
              <a:gd name="adj2" fmla="val 25000"/>
              <a:gd name="adj3" fmla="val 91026"/>
              <a:gd name="adj4" fmla="val 64977"/>
            </a:avLst>
          </a:prstGeom>
          <a:solidFill>
            <a:srgbClr val="008E3E"/>
          </a:solidFill>
          <a:ln w="19050">
            <a:solidFill>
              <a:srgbClr val="C6DA40"/>
            </a:solidFill>
            <a:miter lim="800000"/>
            <a:headEnd/>
            <a:tailEnd/>
          </a:ln>
          <a:effectLst>
            <a:outerShdw blurRad="40000" dist="23000" dir="5400000" rotWithShape="0">
              <a:srgbClr val="808080">
                <a:alpha val="34998"/>
              </a:srgbClr>
            </a:outerShdw>
          </a:effectLst>
        </p:spPr>
        <p:txBody>
          <a:bodyPr anchor="ctr"/>
          <a:lstStyle/>
          <a:p>
            <a:pPr algn="ctr">
              <a:defRPr/>
            </a:pPr>
            <a:r>
              <a:rPr lang="en-IE" dirty="0">
                <a:solidFill>
                  <a:prstClr val="white"/>
                </a:solidFill>
              </a:rPr>
              <a:t>Engage HPSU Accelerate DA &amp; IC</a:t>
            </a:r>
          </a:p>
        </p:txBody>
      </p:sp>
      <p:sp>
        <p:nvSpPr>
          <p:cNvPr id="12" name="TextBox 11"/>
          <p:cNvSpPr txBox="1">
            <a:spLocks noChangeArrowheads="1"/>
          </p:cNvSpPr>
          <p:nvPr/>
        </p:nvSpPr>
        <p:spPr bwMode="auto">
          <a:xfrm>
            <a:off x="8474279" y="5069547"/>
            <a:ext cx="17002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E3E"/>
              </a:buClr>
              <a:buFont typeface="Arial" panose="020B0604020202020204" pitchFamily="34" charset="0"/>
              <a:buChar char="•"/>
              <a:defRPr sz="3200">
                <a:solidFill>
                  <a:schemeClr val="tx1"/>
                </a:solidFill>
                <a:latin typeface="Calibri" panose="020F0502020204030204" pitchFamily="34" charset="0"/>
                <a:ea typeface="ヒラギノ角ゴ Pro W3" pitchFamily="4" charset="-128"/>
              </a:defRPr>
            </a:lvl1pPr>
            <a:lvl2pPr marL="37931725" indent="-37474525">
              <a:spcBef>
                <a:spcPct val="20000"/>
              </a:spcBef>
              <a:buClr>
                <a:srgbClr val="008E3E"/>
              </a:buClr>
              <a:buFont typeface="Arial" panose="020B0604020202020204" pitchFamily="34" charset="0"/>
              <a:buChar char="–"/>
              <a:defRPr sz="2800">
                <a:solidFill>
                  <a:schemeClr val="tx1"/>
                </a:solidFill>
                <a:latin typeface="Calibri" panose="020F0502020204030204" pitchFamily="34" charset="0"/>
                <a:ea typeface="ヒラギノ角ゴ Pro W3" pitchFamily="4" charset="-128"/>
              </a:defRPr>
            </a:lvl2pPr>
            <a:lvl3pPr marL="1143000" indent="-228600">
              <a:spcBef>
                <a:spcPct val="20000"/>
              </a:spcBef>
              <a:buClr>
                <a:srgbClr val="008E3E"/>
              </a:buClr>
              <a:buFont typeface="Arial" panose="020B0604020202020204" pitchFamily="34" charset="0"/>
              <a:buChar char="•"/>
              <a:defRPr sz="2400">
                <a:solidFill>
                  <a:schemeClr val="tx1"/>
                </a:solidFill>
                <a:latin typeface="Calibri" panose="020F0502020204030204" pitchFamily="34" charset="0"/>
                <a:ea typeface="ヒラギノ角ゴ Pro W3" pitchFamily="4" charset="-128"/>
              </a:defRPr>
            </a:lvl3pPr>
            <a:lvl4pPr marL="16002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4pPr>
            <a:lvl5pPr marL="20574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5pPr>
            <a:lvl6pPr marL="25146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6pPr>
            <a:lvl7pPr marL="29718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7pPr>
            <a:lvl8pPr marL="34290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8pPr>
            <a:lvl9pPr marL="38862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9pPr>
          </a:lstStyle>
          <a:p>
            <a:pPr>
              <a:spcBef>
                <a:spcPct val="0"/>
              </a:spcBef>
              <a:buClrTx/>
              <a:buFontTx/>
              <a:buNone/>
            </a:pPr>
            <a:r>
              <a:rPr lang="en-IE" altLang="en-US" sz="1800" b="1" dirty="0">
                <a:solidFill>
                  <a:prstClr val="white"/>
                </a:solidFill>
                <a:latin typeface="Arial" panose="020B0604020202020204" pitchFamily="34" charset="0"/>
              </a:rPr>
              <a:t>24 Months</a:t>
            </a:r>
          </a:p>
        </p:txBody>
      </p:sp>
      <p:sp>
        <p:nvSpPr>
          <p:cNvPr id="13" name="Striped Right Arrow 18"/>
          <p:cNvSpPr>
            <a:spLocks/>
          </p:cNvSpPr>
          <p:nvPr/>
        </p:nvSpPr>
        <p:spPr bwMode="auto">
          <a:xfrm>
            <a:off x="3699969" y="4540032"/>
            <a:ext cx="2845329" cy="622300"/>
          </a:xfrm>
          <a:custGeom>
            <a:avLst/>
            <a:gdLst>
              <a:gd name="T0" fmla="*/ 0 w 2343150"/>
              <a:gd name="T1" fmla="*/ 119739 h 458788"/>
              <a:gd name="T2" fmla="*/ 14337 w 2343150"/>
              <a:gd name="T3" fmla="*/ 119739 h 458788"/>
              <a:gd name="T4" fmla="*/ 14337 w 2343150"/>
              <a:gd name="T5" fmla="*/ 339049 h 458788"/>
              <a:gd name="T6" fmla="*/ 0 w 2343150"/>
              <a:gd name="T7" fmla="*/ 339049 h 458788"/>
              <a:gd name="T8" fmla="*/ 0 w 2343150"/>
              <a:gd name="T9" fmla="*/ 119739 h 458788"/>
              <a:gd name="T10" fmla="*/ 28674 w 2343150"/>
              <a:gd name="T11" fmla="*/ 119739 h 458788"/>
              <a:gd name="T12" fmla="*/ 57349 w 2343150"/>
              <a:gd name="T13" fmla="*/ 119739 h 458788"/>
              <a:gd name="T14" fmla="*/ 57349 w 2343150"/>
              <a:gd name="T15" fmla="*/ 339049 h 458788"/>
              <a:gd name="T16" fmla="*/ 28674 w 2343150"/>
              <a:gd name="T17" fmla="*/ 339049 h 458788"/>
              <a:gd name="T18" fmla="*/ 28674 w 2343150"/>
              <a:gd name="T19" fmla="*/ 119739 h 458788"/>
              <a:gd name="T20" fmla="*/ 71686 w 2343150"/>
              <a:gd name="T21" fmla="*/ 119739 h 458788"/>
              <a:gd name="T22" fmla="*/ 1995246 w 2343150"/>
              <a:gd name="T23" fmla="*/ 119739 h 458788"/>
              <a:gd name="T24" fmla="*/ 1995246 w 2343150"/>
              <a:gd name="T25" fmla="*/ 0 h 458788"/>
              <a:gd name="T26" fmla="*/ 2343150 w 2343150"/>
              <a:gd name="T27" fmla="*/ 229394 h 458788"/>
              <a:gd name="T28" fmla="*/ 1995246 w 2343150"/>
              <a:gd name="T29" fmla="*/ 458788 h 458788"/>
              <a:gd name="T30" fmla="*/ 1995246 w 2343150"/>
              <a:gd name="T31" fmla="*/ 339049 h 458788"/>
              <a:gd name="T32" fmla="*/ 71686 w 2343150"/>
              <a:gd name="T33" fmla="*/ 339049 h 458788"/>
              <a:gd name="T34" fmla="*/ 71686 w 2343150"/>
              <a:gd name="T35" fmla="*/ 119739 h 458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3150"/>
              <a:gd name="T55" fmla="*/ 0 h 458788"/>
              <a:gd name="T56" fmla="*/ 2343150 w 2343150"/>
              <a:gd name="T57" fmla="*/ 458788 h 458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3150" h="458788">
                <a:moveTo>
                  <a:pt x="0" y="119739"/>
                </a:moveTo>
                <a:lnTo>
                  <a:pt x="14337" y="119739"/>
                </a:lnTo>
                <a:lnTo>
                  <a:pt x="14337" y="339049"/>
                </a:lnTo>
                <a:lnTo>
                  <a:pt x="0" y="339049"/>
                </a:lnTo>
                <a:lnTo>
                  <a:pt x="0" y="119739"/>
                </a:lnTo>
                <a:close/>
                <a:moveTo>
                  <a:pt x="28674" y="119739"/>
                </a:moveTo>
                <a:lnTo>
                  <a:pt x="57349" y="119739"/>
                </a:lnTo>
                <a:lnTo>
                  <a:pt x="57349" y="339049"/>
                </a:lnTo>
                <a:lnTo>
                  <a:pt x="28674" y="339049"/>
                </a:lnTo>
                <a:lnTo>
                  <a:pt x="28674" y="119739"/>
                </a:lnTo>
                <a:close/>
                <a:moveTo>
                  <a:pt x="71686" y="119739"/>
                </a:moveTo>
                <a:lnTo>
                  <a:pt x="1995246" y="119739"/>
                </a:lnTo>
                <a:lnTo>
                  <a:pt x="1995246" y="0"/>
                </a:lnTo>
                <a:lnTo>
                  <a:pt x="2343150" y="229394"/>
                </a:lnTo>
                <a:lnTo>
                  <a:pt x="1995246" y="458788"/>
                </a:lnTo>
                <a:lnTo>
                  <a:pt x="1995246" y="339049"/>
                </a:lnTo>
                <a:lnTo>
                  <a:pt x="71686" y="339049"/>
                </a:lnTo>
                <a:lnTo>
                  <a:pt x="71686" y="119739"/>
                </a:lnTo>
                <a:close/>
              </a:path>
            </a:pathLst>
          </a:custGeom>
          <a:solidFill>
            <a:srgbClr val="008E3E"/>
          </a:solidFill>
          <a:ln w="9525">
            <a:solidFill>
              <a:srgbClr val="C6DA40"/>
            </a:solidFill>
            <a:miter lim="800000"/>
            <a:headEnd/>
            <a:tailEnd/>
          </a:ln>
          <a:effectLst>
            <a:outerShdw blurRad="40000" dist="23000" dir="5400000" rotWithShape="0">
              <a:srgbClr val="808080">
                <a:alpha val="34998"/>
              </a:srgbClr>
            </a:outerShdw>
          </a:effectLst>
        </p:spPr>
        <p:txBody>
          <a:bodyPr anchor="ctr"/>
          <a:lstStyle/>
          <a:p>
            <a:pPr algn="ctr">
              <a:defRPr/>
            </a:pPr>
            <a:r>
              <a:rPr lang="en-IE" dirty="0">
                <a:solidFill>
                  <a:prstClr val="white"/>
                </a:solidFill>
              </a:rPr>
              <a:t>Fast Track</a:t>
            </a:r>
          </a:p>
        </p:txBody>
      </p:sp>
      <p:sp>
        <p:nvSpPr>
          <p:cNvPr id="14" name="Striped Right Arrow 19"/>
          <p:cNvSpPr>
            <a:spLocks/>
          </p:cNvSpPr>
          <p:nvPr/>
        </p:nvSpPr>
        <p:spPr bwMode="auto">
          <a:xfrm>
            <a:off x="7524642" y="5519698"/>
            <a:ext cx="3119003" cy="692802"/>
          </a:xfrm>
          <a:custGeom>
            <a:avLst/>
            <a:gdLst>
              <a:gd name="T0" fmla="*/ 0 w 2971800"/>
              <a:gd name="T1" fmla="*/ 119739 h 458787"/>
              <a:gd name="T2" fmla="*/ 14337 w 2971800"/>
              <a:gd name="T3" fmla="*/ 119739 h 458787"/>
              <a:gd name="T4" fmla="*/ 14337 w 2971800"/>
              <a:gd name="T5" fmla="*/ 339048 h 458787"/>
              <a:gd name="T6" fmla="*/ 0 w 2971800"/>
              <a:gd name="T7" fmla="*/ 339048 h 458787"/>
              <a:gd name="T8" fmla="*/ 0 w 2971800"/>
              <a:gd name="T9" fmla="*/ 119739 h 458787"/>
              <a:gd name="T10" fmla="*/ 28674 w 2971800"/>
              <a:gd name="T11" fmla="*/ 119739 h 458787"/>
              <a:gd name="T12" fmla="*/ 57348 w 2971800"/>
              <a:gd name="T13" fmla="*/ 119739 h 458787"/>
              <a:gd name="T14" fmla="*/ 57348 w 2971800"/>
              <a:gd name="T15" fmla="*/ 339048 h 458787"/>
              <a:gd name="T16" fmla="*/ 28674 w 2971800"/>
              <a:gd name="T17" fmla="*/ 339048 h 458787"/>
              <a:gd name="T18" fmla="*/ 28674 w 2971800"/>
              <a:gd name="T19" fmla="*/ 119739 h 458787"/>
              <a:gd name="T20" fmla="*/ 71685 w 2971800"/>
              <a:gd name="T21" fmla="*/ 119739 h 458787"/>
              <a:gd name="T22" fmla="*/ 2742407 w 2971800"/>
              <a:gd name="T23" fmla="*/ 119739 h 458787"/>
              <a:gd name="T24" fmla="*/ 2742407 w 2971800"/>
              <a:gd name="T25" fmla="*/ 0 h 458787"/>
              <a:gd name="T26" fmla="*/ 2971800 w 2971800"/>
              <a:gd name="T27" fmla="*/ 229394 h 458787"/>
              <a:gd name="T28" fmla="*/ 2742407 w 2971800"/>
              <a:gd name="T29" fmla="*/ 458787 h 458787"/>
              <a:gd name="T30" fmla="*/ 2742407 w 2971800"/>
              <a:gd name="T31" fmla="*/ 339048 h 458787"/>
              <a:gd name="T32" fmla="*/ 71685 w 2971800"/>
              <a:gd name="T33" fmla="*/ 339048 h 458787"/>
              <a:gd name="T34" fmla="*/ 71685 w 2971800"/>
              <a:gd name="T35" fmla="*/ 119739 h 4587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1800"/>
              <a:gd name="T55" fmla="*/ 0 h 458787"/>
              <a:gd name="T56" fmla="*/ 2971800 w 2971800"/>
              <a:gd name="T57" fmla="*/ 458787 h 4587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1800" h="458787">
                <a:moveTo>
                  <a:pt x="0" y="119739"/>
                </a:moveTo>
                <a:lnTo>
                  <a:pt x="14337" y="119739"/>
                </a:lnTo>
                <a:lnTo>
                  <a:pt x="14337" y="339048"/>
                </a:lnTo>
                <a:lnTo>
                  <a:pt x="0" y="339048"/>
                </a:lnTo>
                <a:lnTo>
                  <a:pt x="0" y="119739"/>
                </a:lnTo>
                <a:close/>
                <a:moveTo>
                  <a:pt x="28674" y="119739"/>
                </a:moveTo>
                <a:lnTo>
                  <a:pt x="57348" y="119739"/>
                </a:lnTo>
                <a:lnTo>
                  <a:pt x="57348" y="339048"/>
                </a:lnTo>
                <a:lnTo>
                  <a:pt x="28674" y="339048"/>
                </a:lnTo>
                <a:lnTo>
                  <a:pt x="28674" y="119739"/>
                </a:lnTo>
                <a:close/>
                <a:moveTo>
                  <a:pt x="71685" y="119739"/>
                </a:moveTo>
                <a:lnTo>
                  <a:pt x="2742407" y="119739"/>
                </a:lnTo>
                <a:lnTo>
                  <a:pt x="2742407" y="0"/>
                </a:lnTo>
                <a:lnTo>
                  <a:pt x="2971800" y="229394"/>
                </a:lnTo>
                <a:lnTo>
                  <a:pt x="2742407" y="458787"/>
                </a:lnTo>
                <a:lnTo>
                  <a:pt x="2742407" y="339048"/>
                </a:lnTo>
                <a:lnTo>
                  <a:pt x="71685" y="339048"/>
                </a:lnTo>
                <a:lnTo>
                  <a:pt x="71685" y="119739"/>
                </a:lnTo>
                <a:close/>
              </a:path>
            </a:pathLst>
          </a:custGeom>
          <a:solidFill>
            <a:srgbClr val="008E3E"/>
          </a:solidFill>
          <a:ln w="9525">
            <a:solidFill>
              <a:srgbClr val="C6DA40"/>
            </a:solidFill>
            <a:miter lim="800000"/>
            <a:headEnd/>
            <a:tailEnd/>
          </a:ln>
          <a:effectLst>
            <a:outerShdw blurRad="40000" dist="23000" dir="5400000" rotWithShape="0">
              <a:srgbClr val="808080">
                <a:alpha val="34998"/>
              </a:srgbClr>
            </a:outerShdw>
          </a:effectLst>
        </p:spPr>
        <p:txBody>
          <a:bodyPr anchor="ctr"/>
          <a:lstStyle/>
          <a:p>
            <a:pPr algn="ctr">
              <a:defRPr/>
            </a:pPr>
            <a:r>
              <a:rPr lang="en-IE" dirty="0">
                <a:solidFill>
                  <a:prstClr val="white"/>
                </a:solidFill>
              </a:rPr>
              <a:t>Fast Track</a:t>
            </a:r>
          </a:p>
        </p:txBody>
      </p:sp>
      <p:sp>
        <p:nvSpPr>
          <p:cNvPr id="15" name="TextBox 1"/>
          <p:cNvSpPr txBox="1">
            <a:spLocks noChangeArrowheads="1"/>
          </p:cNvSpPr>
          <p:nvPr/>
        </p:nvSpPr>
        <p:spPr bwMode="auto">
          <a:xfrm>
            <a:off x="1005221" y="3916305"/>
            <a:ext cx="1413523" cy="369332"/>
          </a:xfrm>
          <a:prstGeom prst="rect">
            <a:avLst/>
          </a:prstGeom>
          <a:solidFill>
            <a:srgbClr val="008E3E"/>
          </a:solidFill>
          <a:ln w="9525">
            <a:solidFill>
              <a:srgbClr val="C6DA40"/>
            </a:solidFill>
            <a:miter lim="800000"/>
            <a:headEnd/>
            <a:tailEnd/>
          </a:ln>
        </p:spPr>
        <p:txBody>
          <a:bodyPr wrap="square">
            <a:spAutoFit/>
          </a:bodyPr>
          <a:lstStyle>
            <a:lvl1pPr>
              <a:spcBef>
                <a:spcPct val="20000"/>
              </a:spcBef>
              <a:buClr>
                <a:srgbClr val="008E3E"/>
              </a:buClr>
              <a:buFont typeface="Arial" panose="020B0604020202020204" pitchFamily="34" charset="0"/>
              <a:buChar char="•"/>
              <a:defRPr sz="3200">
                <a:solidFill>
                  <a:schemeClr val="tx1"/>
                </a:solidFill>
                <a:latin typeface="Calibri" panose="020F0502020204030204" pitchFamily="34" charset="0"/>
                <a:ea typeface="ヒラギノ角ゴ Pro W3" pitchFamily="4" charset="-128"/>
              </a:defRPr>
            </a:lvl1pPr>
            <a:lvl2pPr marL="37931725" indent="-37474525">
              <a:spcBef>
                <a:spcPct val="20000"/>
              </a:spcBef>
              <a:buClr>
                <a:srgbClr val="008E3E"/>
              </a:buClr>
              <a:buFont typeface="Arial" panose="020B0604020202020204" pitchFamily="34" charset="0"/>
              <a:buChar char="–"/>
              <a:defRPr sz="2800">
                <a:solidFill>
                  <a:schemeClr val="tx1"/>
                </a:solidFill>
                <a:latin typeface="Calibri" panose="020F0502020204030204" pitchFamily="34" charset="0"/>
                <a:ea typeface="ヒラギノ角ゴ Pro W3" pitchFamily="4" charset="-128"/>
              </a:defRPr>
            </a:lvl2pPr>
            <a:lvl3pPr marL="1143000" indent="-228600">
              <a:spcBef>
                <a:spcPct val="20000"/>
              </a:spcBef>
              <a:buClr>
                <a:srgbClr val="008E3E"/>
              </a:buClr>
              <a:buFont typeface="Arial" panose="020B0604020202020204" pitchFamily="34" charset="0"/>
              <a:buChar char="•"/>
              <a:defRPr sz="2400">
                <a:solidFill>
                  <a:schemeClr val="tx1"/>
                </a:solidFill>
                <a:latin typeface="Calibri" panose="020F0502020204030204" pitchFamily="34" charset="0"/>
                <a:ea typeface="ヒラギノ角ゴ Pro W3" pitchFamily="4" charset="-128"/>
              </a:defRPr>
            </a:lvl3pPr>
            <a:lvl4pPr marL="16002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4pPr>
            <a:lvl5pPr marL="20574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5pPr>
            <a:lvl6pPr marL="25146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6pPr>
            <a:lvl7pPr marL="29718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7pPr>
            <a:lvl8pPr marL="34290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8pPr>
            <a:lvl9pPr marL="38862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9pPr>
          </a:lstStyle>
          <a:p>
            <a:pPr>
              <a:spcBef>
                <a:spcPct val="0"/>
              </a:spcBef>
              <a:buClrTx/>
              <a:buFontTx/>
              <a:buNone/>
            </a:pPr>
            <a:r>
              <a:rPr lang="en-IE" altLang="en-US" sz="1800" dirty="0">
                <a:solidFill>
                  <a:prstClr val="white"/>
                </a:solidFill>
                <a:latin typeface="Arial" panose="020B0604020202020204" pitchFamily="34" charset="0"/>
              </a:rPr>
              <a:t>Accept 450</a:t>
            </a:r>
          </a:p>
        </p:txBody>
      </p:sp>
      <p:sp>
        <p:nvSpPr>
          <p:cNvPr id="16" name="Right Arrow 2"/>
          <p:cNvSpPr>
            <a:spLocks noChangeArrowheads="1"/>
          </p:cNvSpPr>
          <p:nvPr/>
        </p:nvSpPr>
        <p:spPr bwMode="auto">
          <a:xfrm>
            <a:off x="2993149" y="3953257"/>
            <a:ext cx="503633" cy="369888"/>
          </a:xfrm>
          <a:prstGeom prst="rightArrow">
            <a:avLst>
              <a:gd name="adj1" fmla="val 50000"/>
              <a:gd name="adj2" fmla="val 50000"/>
            </a:avLst>
          </a:prstGeom>
          <a:solidFill>
            <a:srgbClr val="008E3E"/>
          </a:solidFill>
          <a:ln w="9525">
            <a:solidFill>
              <a:srgbClr val="C6DA40"/>
            </a:solidFill>
            <a:miter lim="800000"/>
            <a:headEnd/>
            <a:tailEnd/>
          </a:ln>
          <a:effectLst>
            <a:outerShdw blurRad="40000" dist="23000" dir="5400000" rotWithShape="0">
              <a:srgbClr val="808080">
                <a:alpha val="34998"/>
              </a:srgbClr>
            </a:outerShdw>
          </a:effectLst>
        </p:spPr>
        <p:txBody>
          <a:bodyPr anchor="ctr"/>
          <a:lstStyle>
            <a:lvl1pPr>
              <a:spcBef>
                <a:spcPct val="20000"/>
              </a:spcBef>
              <a:buClr>
                <a:srgbClr val="008E3E"/>
              </a:buClr>
              <a:buFont typeface="Arial" panose="020B0604020202020204" pitchFamily="34" charset="0"/>
              <a:buChar char="•"/>
              <a:defRPr sz="3200">
                <a:solidFill>
                  <a:schemeClr val="tx1"/>
                </a:solidFill>
                <a:latin typeface="Calibri" panose="020F0502020204030204" pitchFamily="34" charset="0"/>
                <a:ea typeface="ヒラギノ角ゴ Pro W3" pitchFamily="4" charset="-128"/>
              </a:defRPr>
            </a:lvl1pPr>
            <a:lvl2pPr marL="742950" indent="-285750">
              <a:spcBef>
                <a:spcPct val="20000"/>
              </a:spcBef>
              <a:buClr>
                <a:srgbClr val="008E3E"/>
              </a:buClr>
              <a:buFont typeface="Arial" panose="020B0604020202020204" pitchFamily="34" charset="0"/>
              <a:buChar char="–"/>
              <a:defRPr sz="2800">
                <a:solidFill>
                  <a:schemeClr val="tx1"/>
                </a:solidFill>
                <a:latin typeface="Calibri" panose="020F0502020204030204" pitchFamily="34" charset="0"/>
                <a:ea typeface="ヒラギノ角ゴ Pro W3" pitchFamily="4" charset="-128"/>
              </a:defRPr>
            </a:lvl2pPr>
            <a:lvl3pPr marL="1143000" indent="-228600">
              <a:spcBef>
                <a:spcPct val="20000"/>
              </a:spcBef>
              <a:buClr>
                <a:srgbClr val="008E3E"/>
              </a:buClr>
              <a:buFont typeface="Arial" panose="020B0604020202020204" pitchFamily="34" charset="0"/>
              <a:buChar char="•"/>
              <a:defRPr sz="2400">
                <a:solidFill>
                  <a:schemeClr val="tx1"/>
                </a:solidFill>
                <a:latin typeface="Calibri" panose="020F0502020204030204" pitchFamily="34" charset="0"/>
                <a:ea typeface="ヒラギノ角ゴ Pro W3" pitchFamily="4" charset="-128"/>
              </a:defRPr>
            </a:lvl3pPr>
            <a:lvl4pPr marL="16002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4pPr>
            <a:lvl5pPr marL="20574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5pPr>
            <a:lvl6pPr marL="25146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6pPr>
            <a:lvl7pPr marL="29718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7pPr>
            <a:lvl8pPr marL="34290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8pPr>
            <a:lvl9pPr marL="38862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9pPr>
          </a:lstStyle>
          <a:p>
            <a:pPr algn="ctr">
              <a:spcBef>
                <a:spcPct val="0"/>
              </a:spcBef>
              <a:buClrTx/>
              <a:buFontTx/>
              <a:buNone/>
              <a:defRPr/>
            </a:pPr>
            <a:endParaRPr lang="en-IE" altLang="en-US" sz="1800">
              <a:solidFill>
                <a:srgbClr val="FFFFFF"/>
              </a:solidFill>
            </a:endParaRPr>
          </a:p>
        </p:txBody>
      </p:sp>
      <p:sp>
        <p:nvSpPr>
          <p:cNvPr id="18" name="Right Arrow 4"/>
          <p:cNvSpPr>
            <a:spLocks noChangeArrowheads="1"/>
          </p:cNvSpPr>
          <p:nvPr/>
        </p:nvSpPr>
        <p:spPr bwMode="auto">
          <a:xfrm>
            <a:off x="11833857" y="3712751"/>
            <a:ext cx="331788" cy="425450"/>
          </a:xfrm>
          <a:prstGeom prst="rightArrow">
            <a:avLst>
              <a:gd name="adj1" fmla="val 50000"/>
              <a:gd name="adj2" fmla="val 50000"/>
            </a:avLst>
          </a:prstGeom>
          <a:solidFill>
            <a:srgbClr val="008E3E"/>
          </a:solidFill>
          <a:ln w="9525">
            <a:solidFill>
              <a:srgbClr val="C6DA40"/>
            </a:solidFill>
            <a:miter lim="800000"/>
            <a:headEnd/>
            <a:tailEnd/>
          </a:ln>
          <a:effectLst>
            <a:outerShdw blurRad="40000" dist="23000" dir="5400000" rotWithShape="0">
              <a:srgbClr val="808080">
                <a:alpha val="34998"/>
              </a:srgbClr>
            </a:outerShdw>
          </a:effectLst>
        </p:spPr>
        <p:txBody>
          <a:bodyPr anchor="ctr"/>
          <a:lstStyle>
            <a:lvl1pPr>
              <a:spcBef>
                <a:spcPct val="20000"/>
              </a:spcBef>
              <a:buClr>
                <a:srgbClr val="008E3E"/>
              </a:buClr>
              <a:buFont typeface="Arial" panose="020B0604020202020204" pitchFamily="34" charset="0"/>
              <a:buChar char="•"/>
              <a:defRPr sz="3200">
                <a:solidFill>
                  <a:schemeClr val="tx1"/>
                </a:solidFill>
                <a:latin typeface="Calibri" panose="020F0502020204030204" pitchFamily="34" charset="0"/>
                <a:ea typeface="ヒラギノ角ゴ Pro W3" pitchFamily="4" charset="-128"/>
              </a:defRPr>
            </a:lvl1pPr>
            <a:lvl2pPr marL="742950" indent="-285750">
              <a:spcBef>
                <a:spcPct val="20000"/>
              </a:spcBef>
              <a:buClr>
                <a:srgbClr val="008E3E"/>
              </a:buClr>
              <a:buFont typeface="Arial" panose="020B0604020202020204" pitchFamily="34" charset="0"/>
              <a:buChar char="–"/>
              <a:defRPr sz="2800">
                <a:solidFill>
                  <a:schemeClr val="tx1"/>
                </a:solidFill>
                <a:latin typeface="Calibri" panose="020F0502020204030204" pitchFamily="34" charset="0"/>
                <a:ea typeface="ヒラギノ角ゴ Pro W3" pitchFamily="4" charset="-128"/>
              </a:defRPr>
            </a:lvl2pPr>
            <a:lvl3pPr marL="1143000" indent="-228600">
              <a:spcBef>
                <a:spcPct val="20000"/>
              </a:spcBef>
              <a:buClr>
                <a:srgbClr val="008E3E"/>
              </a:buClr>
              <a:buFont typeface="Arial" panose="020B0604020202020204" pitchFamily="34" charset="0"/>
              <a:buChar char="•"/>
              <a:defRPr sz="2400">
                <a:solidFill>
                  <a:schemeClr val="tx1"/>
                </a:solidFill>
                <a:latin typeface="Calibri" panose="020F0502020204030204" pitchFamily="34" charset="0"/>
                <a:ea typeface="ヒラギノ角ゴ Pro W3" pitchFamily="4" charset="-128"/>
              </a:defRPr>
            </a:lvl3pPr>
            <a:lvl4pPr marL="16002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4pPr>
            <a:lvl5pPr marL="20574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5pPr>
            <a:lvl6pPr marL="25146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6pPr>
            <a:lvl7pPr marL="29718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7pPr>
            <a:lvl8pPr marL="34290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8pPr>
            <a:lvl9pPr marL="38862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9pPr>
          </a:lstStyle>
          <a:p>
            <a:pPr algn="ctr">
              <a:spcBef>
                <a:spcPct val="0"/>
              </a:spcBef>
              <a:buClrTx/>
              <a:buFontTx/>
              <a:buNone/>
              <a:defRPr/>
            </a:pPr>
            <a:endParaRPr lang="en-IE" altLang="en-US" sz="1800">
              <a:solidFill>
                <a:srgbClr val="FFFFFF"/>
              </a:solidFill>
            </a:endParaRPr>
          </a:p>
        </p:txBody>
      </p:sp>
      <p:sp>
        <p:nvSpPr>
          <p:cNvPr id="19" name="Title 1"/>
          <p:cNvSpPr txBox="1">
            <a:spLocks/>
          </p:cNvSpPr>
          <p:nvPr/>
        </p:nvSpPr>
        <p:spPr>
          <a:xfrm>
            <a:off x="503692" y="402034"/>
            <a:ext cx="9516607" cy="60548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a:latin typeface="Arial Bold" panose="020B0704020202020204" pitchFamily="34" charset="0"/>
                <a:ea typeface="+mj-ea"/>
                <a:cs typeface="Arial Bold" panose="020B0704020202020204" pitchFamily="34" charset="0"/>
              </a:defRPr>
            </a:lvl1pPr>
          </a:lstStyle>
          <a:p>
            <a:r>
              <a:rPr lang="en-IE" dirty="0">
                <a:solidFill>
                  <a:prstClr val="black"/>
                </a:solidFill>
              </a:rPr>
              <a:t>How We Work With Start-ups…</a:t>
            </a:r>
          </a:p>
        </p:txBody>
      </p:sp>
      <p:sp>
        <p:nvSpPr>
          <p:cNvPr id="20" name="Rectangle 19"/>
          <p:cNvSpPr>
            <a:spLocks noChangeArrowheads="1"/>
          </p:cNvSpPr>
          <p:nvPr/>
        </p:nvSpPr>
        <p:spPr bwMode="auto">
          <a:xfrm>
            <a:off x="188290" y="1106470"/>
            <a:ext cx="3078689" cy="540757"/>
          </a:xfrm>
          <a:prstGeom prst="rect">
            <a:avLst/>
          </a:prstGeom>
          <a:solidFill>
            <a:srgbClr val="C6DA40"/>
          </a:solidFill>
          <a:ln>
            <a:noFill/>
          </a:ln>
          <a:effectLst>
            <a:outerShdw blurRad="40000"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r>
              <a:rPr lang="en-IE" b="1" dirty="0">
                <a:solidFill>
                  <a:srgbClr val="008E3E"/>
                </a:solidFill>
              </a:rPr>
              <a:t>Identifying </a:t>
            </a:r>
          </a:p>
        </p:txBody>
      </p:sp>
      <p:sp>
        <p:nvSpPr>
          <p:cNvPr id="4" name="Down Arrow Callout 3"/>
          <p:cNvSpPr/>
          <p:nvPr/>
        </p:nvSpPr>
        <p:spPr>
          <a:xfrm>
            <a:off x="526360" y="1892636"/>
            <a:ext cx="2402547" cy="565785"/>
          </a:xfrm>
          <a:prstGeom prst="downArrowCallout">
            <a:avLst>
              <a:gd name="adj1" fmla="val 45202"/>
              <a:gd name="adj2" fmla="val 48569"/>
              <a:gd name="adj3" fmla="val 23765"/>
              <a:gd name="adj4" fmla="val 64977"/>
            </a:avLst>
          </a:prstGeom>
          <a:solidFill>
            <a:srgbClr val="008E3E"/>
          </a:solidFill>
          <a:ln w="9525">
            <a:solidFill>
              <a:srgbClr val="C6DA40"/>
            </a:solidFill>
            <a:miter lim="800000"/>
            <a:headEnd/>
            <a:tailEnd/>
          </a:ln>
        </p:spPr>
        <p:txBody>
          <a:bodyPr wrap="square">
            <a:spAutoFit/>
          </a:bodyPr>
          <a:lstStyle/>
          <a:p>
            <a:pPr>
              <a:spcBef>
                <a:spcPct val="0"/>
              </a:spcBef>
            </a:pPr>
            <a:r>
              <a:rPr lang="en-IE" altLang="en-US" dirty="0">
                <a:solidFill>
                  <a:prstClr val="white"/>
                </a:solidFill>
                <a:latin typeface="Arial" panose="020B0604020202020204" pitchFamily="34" charset="0"/>
              </a:rPr>
              <a:t>Over 2,000 enquiries </a:t>
            </a:r>
          </a:p>
        </p:txBody>
      </p:sp>
      <p:sp>
        <p:nvSpPr>
          <p:cNvPr id="22" name="Down Arrow Callout 21"/>
          <p:cNvSpPr/>
          <p:nvPr/>
        </p:nvSpPr>
        <p:spPr>
          <a:xfrm>
            <a:off x="526360" y="2904470"/>
            <a:ext cx="2402547" cy="565785"/>
          </a:xfrm>
          <a:prstGeom prst="downArrowCallout">
            <a:avLst>
              <a:gd name="adj1" fmla="val 45202"/>
              <a:gd name="adj2" fmla="val 48569"/>
              <a:gd name="adj3" fmla="val 23765"/>
              <a:gd name="adj4" fmla="val 64977"/>
            </a:avLst>
          </a:prstGeom>
          <a:solidFill>
            <a:srgbClr val="008E3E"/>
          </a:solidFill>
          <a:ln w="9525">
            <a:solidFill>
              <a:srgbClr val="C6DA40"/>
            </a:solidFill>
            <a:miter lim="800000"/>
            <a:headEnd/>
            <a:tailEnd/>
          </a:ln>
        </p:spPr>
        <p:txBody>
          <a:bodyPr wrap="square">
            <a:spAutoFit/>
          </a:bodyPr>
          <a:lstStyle/>
          <a:p>
            <a:pPr>
              <a:spcBef>
                <a:spcPct val="0"/>
              </a:spcBef>
            </a:pPr>
            <a:r>
              <a:rPr lang="en-IE" altLang="en-US" dirty="0">
                <a:solidFill>
                  <a:prstClr val="white"/>
                </a:solidFill>
                <a:latin typeface="Arial" panose="020B0604020202020204" pitchFamily="34" charset="0"/>
              </a:rPr>
              <a:t>900 Business Plans</a:t>
            </a:r>
          </a:p>
        </p:txBody>
      </p:sp>
      <p:sp>
        <p:nvSpPr>
          <p:cNvPr id="17" name="TextBox 3"/>
          <p:cNvSpPr txBox="1">
            <a:spLocks noChangeArrowheads="1"/>
          </p:cNvSpPr>
          <p:nvPr/>
        </p:nvSpPr>
        <p:spPr bwMode="auto">
          <a:xfrm>
            <a:off x="10823046" y="3579949"/>
            <a:ext cx="1053386" cy="646331"/>
          </a:xfrm>
          <a:prstGeom prst="rect">
            <a:avLst/>
          </a:prstGeom>
          <a:solidFill>
            <a:srgbClr val="008E3E"/>
          </a:solidFill>
          <a:ln w="9525">
            <a:solidFill>
              <a:srgbClr val="C6DA40"/>
            </a:solidFill>
            <a:miter lim="800000"/>
            <a:headEnd/>
            <a:tailEnd/>
          </a:ln>
        </p:spPr>
        <p:txBody>
          <a:bodyPr wrap="square">
            <a:spAutoFit/>
          </a:bodyPr>
          <a:lstStyle>
            <a:lvl1pPr>
              <a:spcBef>
                <a:spcPct val="20000"/>
              </a:spcBef>
              <a:buClr>
                <a:srgbClr val="008E3E"/>
              </a:buClr>
              <a:buFont typeface="Arial" panose="020B0604020202020204" pitchFamily="34" charset="0"/>
              <a:buChar char="•"/>
              <a:defRPr sz="3200">
                <a:solidFill>
                  <a:schemeClr val="tx1"/>
                </a:solidFill>
                <a:latin typeface="Calibri" panose="020F0502020204030204" pitchFamily="34" charset="0"/>
                <a:ea typeface="ヒラギノ角ゴ Pro W3" pitchFamily="4" charset="-128"/>
              </a:defRPr>
            </a:lvl1pPr>
            <a:lvl2pPr marL="37931725" indent="-37474525">
              <a:spcBef>
                <a:spcPct val="20000"/>
              </a:spcBef>
              <a:buClr>
                <a:srgbClr val="008E3E"/>
              </a:buClr>
              <a:buFont typeface="Arial" panose="020B0604020202020204" pitchFamily="34" charset="0"/>
              <a:buChar char="–"/>
              <a:defRPr sz="2800">
                <a:solidFill>
                  <a:schemeClr val="tx1"/>
                </a:solidFill>
                <a:latin typeface="Calibri" panose="020F0502020204030204" pitchFamily="34" charset="0"/>
                <a:ea typeface="ヒラギノ角ゴ Pro W3" pitchFamily="4" charset="-128"/>
              </a:defRPr>
            </a:lvl2pPr>
            <a:lvl3pPr marL="1143000" indent="-228600">
              <a:spcBef>
                <a:spcPct val="20000"/>
              </a:spcBef>
              <a:buClr>
                <a:srgbClr val="008E3E"/>
              </a:buClr>
              <a:buFont typeface="Arial" panose="020B0604020202020204" pitchFamily="34" charset="0"/>
              <a:buChar char="•"/>
              <a:defRPr sz="2400">
                <a:solidFill>
                  <a:schemeClr val="tx1"/>
                </a:solidFill>
                <a:latin typeface="Calibri" panose="020F0502020204030204" pitchFamily="34" charset="0"/>
                <a:ea typeface="ヒラギノ角ゴ Pro W3" pitchFamily="4" charset="-128"/>
              </a:defRPr>
            </a:lvl3pPr>
            <a:lvl4pPr marL="16002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4pPr>
            <a:lvl5pPr marL="2057400" indent="-228600">
              <a:spcBef>
                <a:spcPct val="20000"/>
              </a:spcBef>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5pPr>
            <a:lvl6pPr marL="25146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6pPr>
            <a:lvl7pPr marL="29718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7pPr>
            <a:lvl8pPr marL="34290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8pPr>
            <a:lvl9pPr marL="3886200" indent="-228600" defTabSz="457200" eaLnBrk="0" fontAlgn="base" hangingPunct="0">
              <a:spcBef>
                <a:spcPct val="20000"/>
              </a:spcBef>
              <a:spcAft>
                <a:spcPct val="0"/>
              </a:spcAft>
              <a:buClr>
                <a:srgbClr val="008E3E"/>
              </a:buClr>
              <a:buFont typeface="Arial" panose="020B0604020202020204" pitchFamily="34" charset="0"/>
              <a:buChar char="»"/>
              <a:defRPr sz="2000">
                <a:solidFill>
                  <a:schemeClr val="tx1"/>
                </a:solidFill>
                <a:latin typeface="Calibri" panose="020F0502020204030204" pitchFamily="34" charset="0"/>
                <a:ea typeface="ヒラギノ角ゴ Pro W3" pitchFamily="4" charset="-128"/>
              </a:defRPr>
            </a:lvl9pPr>
          </a:lstStyle>
          <a:p>
            <a:pPr>
              <a:spcBef>
                <a:spcPct val="0"/>
              </a:spcBef>
              <a:buClrTx/>
              <a:buFontTx/>
              <a:buNone/>
            </a:pPr>
            <a:r>
              <a:rPr lang="en-IE" altLang="en-US" sz="1800" dirty="0">
                <a:solidFill>
                  <a:prstClr val="white"/>
                </a:solidFill>
                <a:latin typeface="Arial" panose="020B0604020202020204" pitchFamily="34" charset="0"/>
              </a:rPr>
              <a:t>Exit 100</a:t>
            </a:r>
          </a:p>
          <a:p>
            <a:pPr>
              <a:spcBef>
                <a:spcPct val="0"/>
              </a:spcBef>
              <a:buClrTx/>
              <a:buFontTx/>
              <a:buNone/>
            </a:pPr>
            <a:r>
              <a:rPr lang="en-IE" altLang="en-US" sz="1800" dirty="0">
                <a:solidFill>
                  <a:prstClr val="white"/>
                </a:solidFill>
                <a:latin typeface="Arial" panose="020B0604020202020204" pitchFamily="34" charset="0"/>
              </a:rPr>
              <a:t>HPSU</a:t>
            </a:r>
          </a:p>
        </p:txBody>
      </p:sp>
      <p:cxnSp>
        <p:nvCxnSpPr>
          <p:cNvPr id="21" name="Straight Connector 20"/>
          <p:cNvCxnSpPr/>
          <p:nvPr/>
        </p:nvCxnSpPr>
        <p:spPr>
          <a:xfrm>
            <a:off x="0" y="950365"/>
            <a:ext cx="12192000" cy="0"/>
          </a:xfrm>
          <a:prstGeom prst="line">
            <a:avLst/>
          </a:prstGeom>
          <a:ln w="25400"/>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344134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8917" y="401638"/>
            <a:ext cx="7886700" cy="606425"/>
          </a:xfrm>
        </p:spPr>
        <p:txBody>
          <a:bodyPr vert="horz" lIns="91440" tIns="45720" rIns="91440" bIns="45720" rtlCol="0" anchor="ctr">
            <a:normAutofit fontScale="90000"/>
          </a:bodyPr>
          <a:lstStyle/>
          <a:p>
            <a:r>
              <a:rPr lang="en-IE" dirty="0"/>
              <a:t>Start-up Activity 2016…</a:t>
            </a:r>
            <a:endParaRPr lang="en-US" dirty="0"/>
          </a:p>
        </p:txBody>
      </p:sp>
      <p:sp>
        <p:nvSpPr>
          <p:cNvPr id="4" name="Slide Number Placeholder 3"/>
          <p:cNvSpPr>
            <a:spLocks noGrp="1"/>
          </p:cNvSpPr>
          <p:nvPr>
            <p:ph type="sldNum" sz="quarter" idx="4294967295"/>
          </p:nvPr>
        </p:nvSpPr>
        <p:spPr>
          <a:xfrm>
            <a:off x="11744325" y="6248400"/>
            <a:ext cx="447675" cy="457200"/>
          </a:xfrm>
          <a:prstGeom prst="rect">
            <a:avLst/>
          </a:prstGeom>
        </p:spPr>
        <p:txBody>
          <a:bodyPr/>
          <a:lstStyle/>
          <a:p>
            <a:fld id="{2B0ADF32-CE72-434E-9CD2-4C25F0DA31F7}" type="slidenum">
              <a:rPr lang="en-US" smtClean="0">
                <a:solidFill>
                  <a:prstClr val="black">
                    <a:tint val="75000"/>
                  </a:prstClr>
                </a:solidFill>
              </a:rPr>
              <a:pPr/>
              <a:t>4</a:t>
            </a:fld>
            <a:endParaRPr lang="en-US">
              <a:solidFill>
                <a:prstClr val="black">
                  <a:tint val="75000"/>
                </a:prstClr>
              </a:solidFill>
            </a:endParaRPr>
          </a:p>
        </p:txBody>
      </p:sp>
      <p:cxnSp>
        <p:nvCxnSpPr>
          <p:cNvPr id="7" name="Straight Connector 6"/>
          <p:cNvCxnSpPr/>
          <p:nvPr/>
        </p:nvCxnSpPr>
        <p:spPr>
          <a:xfrm>
            <a:off x="0" y="950365"/>
            <a:ext cx="12192000" cy="0"/>
          </a:xfrm>
          <a:prstGeom prst="line">
            <a:avLst/>
          </a:prstGeom>
          <a:ln w="25400"/>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799" y="1050381"/>
            <a:ext cx="11610975" cy="5698084"/>
          </a:xfrm>
          <a:prstGeom prst="rect">
            <a:avLst/>
          </a:prstGeom>
        </p:spPr>
      </p:pic>
    </p:spTree>
    <p:extLst>
      <p:ext uri="{BB962C8B-B14F-4D97-AF65-F5344CB8AC3E}">
        <p14:creationId xmlns="" xmlns:p14="http://schemas.microsoft.com/office/powerpoint/2010/main" val="331360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idx="4294967295"/>
          </p:nvPr>
        </p:nvSpPr>
        <p:spPr>
          <a:xfrm>
            <a:off x="1981200" y="274639"/>
            <a:ext cx="8229600" cy="706437"/>
          </a:xfrm>
        </p:spPr>
        <p:txBody>
          <a:bodyPr>
            <a:normAutofit fontScale="90000"/>
          </a:bodyPr>
          <a:lstStyle/>
          <a:p>
            <a:pPr eaLnBrk="1" hangingPunct="1"/>
            <a:r>
              <a:rPr lang="en-GB" altLang="en-US" sz="2800" b="1"/>
              <a:t>US high-tech entrepreneurship: The "get rich or die trying spirit" that brings results</a:t>
            </a:r>
            <a:r>
              <a:rPr lang="en-GB" altLang="en-US" sz="2800"/>
              <a:t> </a:t>
            </a:r>
          </a:p>
        </p:txBody>
      </p:sp>
      <p:pic>
        <p:nvPicPr>
          <p:cNvPr id="397315" name="Picture 3" descr="US-hi-tech-survival-rate_dec10200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1" y="1484314"/>
            <a:ext cx="5076825" cy="507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7316" name="Rectangle 4"/>
          <p:cNvSpPr>
            <a:spLocks noGrp="1" noChangeArrowheads="1"/>
          </p:cNvSpPr>
          <p:nvPr>
            <p:ph type="body" idx="4294967295"/>
          </p:nvPr>
        </p:nvSpPr>
        <p:spPr>
          <a:xfrm>
            <a:off x="6624638" y="1557338"/>
            <a:ext cx="4043362" cy="5040312"/>
          </a:xfrm>
          <a:noFill/>
        </p:spPr>
        <p:txBody>
          <a:bodyPr/>
          <a:lstStyle/>
          <a:p>
            <a:pPr eaLnBrk="1" hangingPunct="1">
              <a:lnSpc>
                <a:spcPct val="80000"/>
              </a:lnSpc>
            </a:pPr>
            <a:r>
              <a:rPr lang="en-GB" altLang="en-US" sz="2000"/>
              <a:t>the US economy excels in the creativity, audacity and pragmatism that is needed to seize the opportunities that arise from global research and to turn them into successful ventures </a:t>
            </a:r>
          </a:p>
          <a:p>
            <a:pPr eaLnBrk="1" hangingPunct="1">
              <a:lnSpc>
                <a:spcPct val="80000"/>
              </a:lnSpc>
            </a:pPr>
            <a:r>
              <a:rPr lang="en-GB" altLang="en-US" sz="2000"/>
              <a:t>Founding a new firm is an inherently risky venture</a:t>
            </a:r>
          </a:p>
          <a:p>
            <a:pPr eaLnBrk="1" hangingPunct="1">
              <a:lnSpc>
                <a:spcPct val="80000"/>
              </a:lnSpc>
            </a:pPr>
            <a:r>
              <a:rPr lang="en-GB" altLang="en-US" sz="2000"/>
              <a:t>Typically, less than 30% of the start up’s in the United States survive to see their 10th anniversary, with the first years being the most dangerous ones. </a:t>
            </a:r>
          </a:p>
          <a:p>
            <a:pPr lvl="1" eaLnBrk="1" hangingPunct="1">
              <a:lnSpc>
                <a:spcPct val="80000"/>
              </a:lnSpc>
            </a:pPr>
            <a:r>
              <a:rPr lang="en-IE" altLang="en-US" sz="2000"/>
              <a:t>Started with those founded in 1992 and tracked them for 10 years</a:t>
            </a:r>
            <a:endParaRPr lang="en-GB" altLang="en-US" sz="2000"/>
          </a:p>
        </p:txBody>
      </p:sp>
    </p:spTree>
    <p:extLst>
      <p:ext uri="{BB962C8B-B14F-4D97-AF65-F5344CB8AC3E}">
        <p14:creationId xmlns="" xmlns:p14="http://schemas.microsoft.com/office/powerpoint/2010/main" val="209608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r>
              <a:rPr lang="en-IE" altLang="en-US"/>
              <a:t>Why do most startups Fail</a:t>
            </a:r>
            <a:endParaRPr lang="en-GB" altLang="en-US"/>
          </a:p>
        </p:txBody>
      </p:sp>
      <p:sp>
        <p:nvSpPr>
          <p:cNvPr id="396291" name="Rectangle 3"/>
          <p:cNvSpPr>
            <a:spLocks noGrp="1" noChangeArrowheads="1"/>
          </p:cNvSpPr>
          <p:nvPr>
            <p:ph type="body" idx="1"/>
          </p:nvPr>
        </p:nvSpPr>
        <p:spPr/>
        <p:txBody>
          <a:bodyPr/>
          <a:lstStyle/>
          <a:p>
            <a:pPr eaLnBrk="1" hangingPunct="1">
              <a:lnSpc>
                <a:spcPct val="80000"/>
              </a:lnSpc>
            </a:pPr>
            <a:r>
              <a:rPr lang="en-IE" altLang="en-US"/>
              <a:t>Traditional product development model has two implicit assumptions</a:t>
            </a:r>
          </a:p>
          <a:p>
            <a:pPr lvl="1" eaLnBrk="1" hangingPunct="1">
              <a:lnSpc>
                <a:spcPct val="80000"/>
              </a:lnSpc>
            </a:pPr>
            <a:r>
              <a:rPr lang="en-IE" altLang="en-US"/>
              <a:t>That the customer problem/need is known</a:t>
            </a:r>
          </a:p>
          <a:p>
            <a:pPr lvl="1" eaLnBrk="1" hangingPunct="1">
              <a:lnSpc>
                <a:spcPct val="80000"/>
              </a:lnSpc>
            </a:pPr>
            <a:r>
              <a:rPr lang="en-IE" altLang="en-US"/>
              <a:t>That the product features are known</a:t>
            </a:r>
          </a:p>
          <a:p>
            <a:pPr eaLnBrk="1" hangingPunct="1">
              <a:lnSpc>
                <a:spcPct val="80000"/>
              </a:lnSpc>
            </a:pPr>
            <a:endParaRPr lang="en-IE" altLang="en-US"/>
          </a:p>
          <a:p>
            <a:pPr eaLnBrk="1" hangingPunct="1">
              <a:lnSpc>
                <a:spcPct val="80000"/>
              </a:lnSpc>
            </a:pPr>
            <a:endParaRPr lang="en-IE" altLang="en-US"/>
          </a:p>
          <a:p>
            <a:pPr eaLnBrk="1" hangingPunct="1">
              <a:lnSpc>
                <a:spcPct val="80000"/>
              </a:lnSpc>
            </a:pPr>
            <a:endParaRPr lang="en-IE" altLang="en-US"/>
          </a:p>
          <a:p>
            <a:pPr eaLnBrk="1" hangingPunct="1">
              <a:lnSpc>
                <a:spcPct val="80000"/>
              </a:lnSpc>
            </a:pPr>
            <a:r>
              <a:rPr lang="en-IE" altLang="en-US"/>
              <a:t>Most Business plans don’t survive first contact with customers</a:t>
            </a:r>
          </a:p>
          <a:p>
            <a:pPr eaLnBrk="1" hangingPunct="1">
              <a:lnSpc>
                <a:spcPct val="80000"/>
              </a:lnSpc>
            </a:pPr>
            <a:r>
              <a:rPr lang="en-IE" altLang="en-US"/>
              <a:t>Most start-ups fail from a lack of customers than from a failure of technology</a:t>
            </a:r>
            <a:endParaRPr lang="en-GB" altLang="en-US"/>
          </a:p>
        </p:txBody>
      </p:sp>
      <p:grpSp>
        <p:nvGrpSpPr>
          <p:cNvPr id="396292" name="Group 4"/>
          <p:cNvGrpSpPr>
            <a:grpSpLocks/>
          </p:cNvGrpSpPr>
          <p:nvPr/>
        </p:nvGrpSpPr>
        <p:grpSpPr bwMode="auto">
          <a:xfrm>
            <a:off x="2279651" y="3284538"/>
            <a:ext cx="7394575" cy="685800"/>
            <a:chOff x="718" y="1709"/>
            <a:chExt cx="4658" cy="432"/>
          </a:xfrm>
        </p:grpSpPr>
        <p:sp>
          <p:nvSpPr>
            <p:cNvPr id="396293" name="Line 4"/>
            <p:cNvSpPr>
              <a:spLocks noChangeShapeType="1"/>
            </p:cNvSpPr>
            <p:nvPr/>
          </p:nvSpPr>
          <p:spPr bwMode="auto">
            <a:xfrm>
              <a:off x="1661" y="1882"/>
              <a:ext cx="34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IE"/>
            </a:p>
          </p:txBody>
        </p:sp>
        <p:sp>
          <p:nvSpPr>
            <p:cNvPr id="396294" name="Line 6"/>
            <p:cNvSpPr>
              <a:spLocks noChangeShapeType="1"/>
            </p:cNvSpPr>
            <p:nvPr/>
          </p:nvSpPr>
          <p:spPr bwMode="auto">
            <a:xfrm>
              <a:off x="2905" y="1882"/>
              <a:ext cx="341"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IE"/>
            </a:p>
          </p:txBody>
        </p:sp>
        <p:sp>
          <p:nvSpPr>
            <p:cNvPr id="396295" name="Line 8"/>
            <p:cNvSpPr>
              <a:spLocks noChangeShapeType="1"/>
            </p:cNvSpPr>
            <p:nvPr/>
          </p:nvSpPr>
          <p:spPr bwMode="auto">
            <a:xfrm>
              <a:off x="4150" y="1882"/>
              <a:ext cx="34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IE"/>
            </a:p>
          </p:txBody>
        </p:sp>
        <p:grpSp>
          <p:nvGrpSpPr>
            <p:cNvPr id="396296" name="Group 8"/>
            <p:cNvGrpSpPr>
              <a:grpSpLocks/>
            </p:cNvGrpSpPr>
            <p:nvPr/>
          </p:nvGrpSpPr>
          <p:grpSpPr bwMode="auto">
            <a:xfrm>
              <a:off x="718" y="1709"/>
              <a:ext cx="4658" cy="432"/>
              <a:chOff x="718" y="1709"/>
              <a:chExt cx="4658" cy="432"/>
            </a:xfrm>
          </p:grpSpPr>
          <p:sp>
            <p:nvSpPr>
              <p:cNvPr id="396297" name="Text Box 3"/>
              <p:cNvSpPr txBox="1">
                <a:spLocks noChangeArrowheads="1"/>
              </p:cNvSpPr>
              <p:nvPr/>
            </p:nvSpPr>
            <p:spPr bwMode="auto">
              <a:xfrm>
                <a:off x="718" y="1709"/>
                <a:ext cx="943" cy="432"/>
              </a:xfrm>
              <a:prstGeom prst="rect">
                <a:avLst/>
              </a:prstGeom>
              <a:solidFill>
                <a:srgbClr val="FF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003300"/>
                    </a:solidFill>
                    <a:latin typeface="Tahoma" panose="020B0604030504040204" pitchFamily="34" charset="0"/>
                  </a:rPr>
                  <a:t>Concept</a:t>
                </a:r>
              </a:p>
            </p:txBody>
          </p:sp>
          <p:sp>
            <p:nvSpPr>
              <p:cNvPr id="396298" name="Text Box 5"/>
              <p:cNvSpPr txBox="1">
                <a:spLocks noChangeArrowheads="1"/>
              </p:cNvSpPr>
              <p:nvPr/>
            </p:nvSpPr>
            <p:spPr bwMode="auto">
              <a:xfrm>
                <a:off x="2001" y="1709"/>
                <a:ext cx="887" cy="432"/>
              </a:xfrm>
              <a:prstGeom prst="rect">
                <a:avLst/>
              </a:prstGeom>
              <a:solidFill>
                <a:srgbClr val="1DCA3B"/>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003300"/>
                    </a:solidFill>
                    <a:latin typeface="Tahoma" panose="020B0604030504040204" pitchFamily="34" charset="0"/>
                  </a:rPr>
                  <a:t>Product Dev.</a:t>
                </a:r>
              </a:p>
            </p:txBody>
          </p:sp>
          <p:sp>
            <p:nvSpPr>
              <p:cNvPr id="396299" name="Text Box 7"/>
              <p:cNvSpPr txBox="1">
                <a:spLocks noChangeArrowheads="1"/>
              </p:cNvSpPr>
              <p:nvPr/>
            </p:nvSpPr>
            <p:spPr bwMode="auto">
              <a:xfrm>
                <a:off x="3246" y="1709"/>
                <a:ext cx="904" cy="432"/>
              </a:xfrm>
              <a:prstGeom prst="rect">
                <a:avLst/>
              </a:prstGeom>
              <a:solidFill>
                <a:srgbClr val="E0EE18"/>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003300"/>
                    </a:solidFill>
                    <a:latin typeface="Tahoma" panose="020B0604030504040204" pitchFamily="34" charset="0"/>
                  </a:rPr>
                  <a:t>Alpha/Beta Test</a:t>
                </a:r>
              </a:p>
            </p:txBody>
          </p:sp>
          <p:sp>
            <p:nvSpPr>
              <p:cNvPr id="396300" name="Text Box 9"/>
              <p:cNvSpPr txBox="1">
                <a:spLocks noChangeArrowheads="1"/>
              </p:cNvSpPr>
              <p:nvPr/>
            </p:nvSpPr>
            <p:spPr bwMode="auto">
              <a:xfrm>
                <a:off x="4490" y="1709"/>
                <a:ext cx="886" cy="432"/>
              </a:xfrm>
              <a:prstGeom prst="rect">
                <a:avLst/>
              </a:prstGeom>
              <a:solidFill>
                <a:srgbClr val="00DB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003300"/>
                    </a:solidFill>
                    <a:latin typeface="Tahoma" panose="020B0604030504040204" pitchFamily="34" charset="0"/>
                  </a:rPr>
                  <a:t>Launch/</a:t>
                </a:r>
              </a:p>
              <a:p>
                <a:pPr algn="ctr" eaLnBrk="1" hangingPunct="1">
                  <a:spcBef>
                    <a:spcPct val="0"/>
                  </a:spcBef>
                  <a:buFontTx/>
                  <a:buNone/>
                </a:pPr>
                <a:r>
                  <a:rPr lang="en-US" altLang="en-US" sz="1600" b="1">
                    <a:solidFill>
                      <a:srgbClr val="003300"/>
                    </a:solidFill>
                    <a:latin typeface="Tahoma" panose="020B0604030504040204" pitchFamily="34" charset="0"/>
                  </a:rPr>
                  <a:t>1</a:t>
                </a:r>
                <a:r>
                  <a:rPr lang="en-US" altLang="en-US" sz="1600" b="1" baseline="30000">
                    <a:solidFill>
                      <a:srgbClr val="003300"/>
                    </a:solidFill>
                    <a:latin typeface="Tahoma" panose="020B0604030504040204" pitchFamily="34" charset="0"/>
                  </a:rPr>
                  <a:t>st</a:t>
                </a:r>
                <a:r>
                  <a:rPr lang="en-US" altLang="en-US" sz="1600" b="1">
                    <a:solidFill>
                      <a:srgbClr val="003300"/>
                    </a:solidFill>
                    <a:latin typeface="Tahoma" panose="020B0604030504040204" pitchFamily="34" charset="0"/>
                  </a:rPr>
                  <a:t> Ship</a:t>
                </a:r>
              </a:p>
            </p:txBody>
          </p:sp>
        </p:grpSp>
      </p:grpSp>
    </p:spTree>
    <p:extLst>
      <p:ext uri="{BB962C8B-B14F-4D97-AF65-F5344CB8AC3E}">
        <p14:creationId xmlns="" xmlns:p14="http://schemas.microsoft.com/office/powerpoint/2010/main" val="222890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IE" altLang="en-US" smtClean="0"/>
              <a:t>What is a start-up?</a:t>
            </a:r>
            <a:endParaRPr lang="en-GB" altLang="en-US"/>
          </a:p>
        </p:txBody>
      </p:sp>
      <p:sp>
        <p:nvSpPr>
          <p:cNvPr id="378883" name="Rectangle 3"/>
          <p:cNvSpPr>
            <a:spLocks noGrp="1" noChangeArrowheads="1"/>
          </p:cNvSpPr>
          <p:nvPr>
            <p:ph type="body" idx="1"/>
          </p:nvPr>
        </p:nvSpPr>
        <p:spPr/>
        <p:txBody>
          <a:bodyPr/>
          <a:lstStyle/>
          <a:p>
            <a:r>
              <a:rPr lang="en-GB" altLang="en-US" smtClean="0"/>
              <a:t>Not just a smaller version of a large company. </a:t>
            </a:r>
          </a:p>
          <a:p>
            <a:r>
              <a:rPr lang="en-GB" altLang="en-US" smtClean="0"/>
              <a:t>startup is a </a:t>
            </a:r>
            <a:r>
              <a:rPr lang="en-GB" altLang="en-US" smtClean="0">
                <a:hlinkClick r:id="rId3"/>
              </a:rPr>
              <a:t>temporary organization designed to search for a repeatable and scalable business model</a:t>
            </a:r>
            <a:r>
              <a:rPr lang="en-GB" altLang="en-US" smtClean="0"/>
              <a:t>.  </a:t>
            </a:r>
          </a:p>
          <a:p>
            <a:pPr lvl="1"/>
            <a:r>
              <a:rPr lang="en-GB" altLang="en-US" smtClean="0"/>
              <a:t>a startup can be a new venture or it can be a new division or business unit in an existing company.</a:t>
            </a:r>
            <a:endParaRPr lang="en-GB" altLang="en-US"/>
          </a:p>
        </p:txBody>
      </p:sp>
      <p:pic>
        <p:nvPicPr>
          <p:cNvPr id="378884" name="Picture 4" descr="strategy-num-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92314" y="4941888"/>
            <a:ext cx="8135937" cy="140811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155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2135189" y="549276"/>
            <a:ext cx="8137525" cy="1757363"/>
          </a:xfrm>
        </p:spPr>
        <p:txBody>
          <a:bodyPr anchor="ctr"/>
          <a:lstStyle/>
          <a:p>
            <a:pPr eaLnBrk="1" hangingPunct="1"/>
            <a:r>
              <a:rPr lang="en-IE" altLang="en-US" sz="4000"/>
              <a:t>If brilliant and stupid ideas look the same at the early stage then how can u decide which to follow</a:t>
            </a:r>
            <a:endParaRPr lang="en-GB" altLang="en-US" sz="4000"/>
          </a:p>
        </p:txBody>
      </p:sp>
      <p:pic>
        <p:nvPicPr>
          <p:cNvPr id="380931" name="Picture 3" descr="Transistor01_550x44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2492376"/>
            <a:ext cx="4787900" cy="389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0932" name="Picture 4" descr="182613360_6d76db726a_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11900" y="2492376"/>
            <a:ext cx="3378200" cy="388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654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2208213" y="2492376"/>
            <a:ext cx="7847012" cy="3311525"/>
          </a:xfrm>
        </p:spPr>
        <p:txBody>
          <a:bodyPr anchor="ctr"/>
          <a:lstStyle/>
          <a:p>
            <a:pPr eaLnBrk="1" hangingPunct="1"/>
            <a:r>
              <a:rPr lang="en-IE" altLang="en-US" sz="4000" dirty="0"/>
              <a:t>Focus on the </a:t>
            </a:r>
            <a:r>
              <a:rPr lang="en-IE" altLang="en-US" sz="4000" i="1" u="sng" dirty="0">
                <a:solidFill>
                  <a:srgbClr val="FF0000"/>
                </a:solidFill>
              </a:rPr>
              <a:t>Business Model</a:t>
            </a:r>
            <a:r>
              <a:rPr lang="en-IE" altLang="en-US" sz="4000" dirty="0"/>
              <a:t> and the </a:t>
            </a:r>
            <a:br>
              <a:rPr lang="en-IE" altLang="en-US" sz="4000" dirty="0"/>
            </a:br>
            <a:r>
              <a:rPr lang="en-IE" altLang="en-US" sz="4000" i="1" u="sng" dirty="0">
                <a:solidFill>
                  <a:srgbClr val="FF0000"/>
                </a:solidFill>
              </a:rPr>
              <a:t>customer development process</a:t>
            </a:r>
            <a:r>
              <a:rPr lang="en-IE" altLang="en-US" sz="4000" dirty="0"/>
              <a:t/>
            </a:r>
            <a:br>
              <a:rPr lang="en-IE" altLang="en-US" sz="4000" dirty="0"/>
            </a:br>
            <a:r>
              <a:rPr lang="en-IE" altLang="en-US" sz="4000" dirty="0"/>
              <a:t> </a:t>
            </a:r>
            <a:br>
              <a:rPr lang="en-IE" altLang="en-US" sz="4000" dirty="0"/>
            </a:br>
            <a:r>
              <a:rPr lang="en-IE" altLang="en-US" sz="4000" dirty="0"/>
              <a:t>not just the idea</a:t>
            </a:r>
            <a:endParaRPr lang="en-GB" altLang="en-US" sz="4000" dirty="0"/>
          </a:p>
        </p:txBody>
      </p:sp>
      <p:pic>
        <p:nvPicPr>
          <p:cNvPr id="382979" name="Picture 3" descr="lean-moneybal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88914"/>
            <a:ext cx="9144000" cy="2109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000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1036</Words>
  <Application>Microsoft Office PowerPoint</Application>
  <PresentationFormat>Custom</PresentationFormat>
  <Paragraphs>103</Paragraphs>
  <Slides>14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Acrobat Document</vt:lpstr>
      <vt:lpstr>Microenterprise</vt:lpstr>
      <vt:lpstr>Where are the jobs?</vt:lpstr>
      <vt:lpstr>Slide 3</vt:lpstr>
      <vt:lpstr>Start-up Activity 2016…</vt:lpstr>
      <vt:lpstr>US high-tech entrepreneurship: The "get rich or die trying spirit" that brings results </vt:lpstr>
      <vt:lpstr>Why do most startups Fail</vt:lpstr>
      <vt:lpstr>What is a start-up?</vt:lpstr>
      <vt:lpstr>If brilliant and stupid ideas look the same at the early stage then how can u decide which to follow</vt:lpstr>
      <vt:lpstr>Focus on the Business Model and the  customer development process   not just the idea</vt:lpstr>
      <vt:lpstr>Why now for start-ups</vt:lpstr>
      <vt:lpstr>Slide 11</vt:lpstr>
      <vt:lpstr>Slide 12</vt:lpstr>
      <vt:lpstr>Startup school …..started April 2017</vt:lpstr>
      <vt:lpstr>2040   ……. from the vantage point of today ….May 5th 2017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Microenterprise</dc:title>
  <dc:creator>Brougham, Michael</dc:creator>
  <cp:lastModifiedBy>Louise Lennon</cp:lastModifiedBy>
  <cp:revision>8</cp:revision>
  <dcterms:created xsi:type="dcterms:W3CDTF">2017-04-26T11:14:33Z</dcterms:created>
  <dcterms:modified xsi:type="dcterms:W3CDTF">2017-05-04T16:24:35Z</dcterms:modified>
</cp:coreProperties>
</file>