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1" r:id="rId3"/>
    <p:sldId id="279" r:id="rId4"/>
    <p:sldId id="300" r:id="rId5"/>
    <p:sldId id="282" r:id="rId6"/>
    <p:sldId id="306" r:id="rId7"/>
    <p:sldId id="307" r:id="rId8"/>
    <p:sldId id="285" r:id="rId9"/>
    <p:sldId id="305" r:id="rId10"/>
    <p:sldId id="302" r:id="rId11"/>
    <p:sldId id="303" r:id="rId12"/>
    <p:sldId id="304" r:id="rId13"/>
    <p:sldId id="287" r:id="rId14"/>
  </p:sldIdLst>
  <p:sldSz cx="9144000" cy="6858000" type="screen4x3"/>
  <p:notesSz cx="6808788" cy="9940925"/>
  <p:custShowLst>
    <p:custShow name="County Enterprise Awards" id="0">
      <p:sldLst/>
    </p:custShow>
    <p:custShow name="IBYE" id="1">
      <p:sldLst>
        <p:sld r:id="rId4"/>
        <p:sld r:id="rId6"/>
        <p:sld r:id="rId9"/>
      </p:sldLst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3B3B3B"/>
    <a:srgbClr val="474747"/>
    <a:srgbClr val="0089C3"/>
    <a:srgbClr val="0074B4"/>
    <a:srgbClr val="C20D20"/>
    <a:srgbClr val="A6CD66"/>
    <a:srgbClr val="19C0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2" autoAdjust="0"/>
    <p:restoredTop sz="94660"/>
  </p:normalViewPr>
  <p:slideViewPr>
    <p:cSldViewPr>
      <p:cViewPr>
        <p:scale>
          <a:sx n="80" d="100"/>
          <a:sy n="80" d="100"/>
        </p:scale>
        <p:origin x="-108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E00AE9-CEC6-6146-BB9B-2DF107C47BD3}" type="datetimeFigureOut">
              <a:rPr lang="en-US"/>
              <a:pPr>
                <a:defRPr/>
              </a:pPr>
              <a:t>5/4/2017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7A7EBF8-8745-0F43-83B9-70163C25F8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37819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B9BA7AF-7F48-A742-8D57-B3180EB40A7E}" type="datetimeFigureOut">
              <a:rPr lang="en-US"/>
              <a:pPr>
                <a:defRPr/>
              </a:pPr>
              <a:t>5/4/2017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a-IE" noProof="0" smtClean="0"/>
              <a:t>Click to edit Master text styles</a:t>
            </a:r>
          </a:p>
          <a:p>
            <a:pPr lvl="1"/>
            <a:r>
              <a:rPr lang="ga-IE" noProof="0" smtClean="0"/>
              <a:t>Second level</a:t>
            </a:r>
          </a:p>
          <a:p>
            <a:pPr lvl="2"/>
            <a:r>
              <a:rPr lang="ga-IE" noProof="0" smtClean="0"/>
              <a:t>Third level</a:t>
            </a:r>
          </a:p>
          <a:p>
            <a:pPr lvl="3"/>
            <a:r>
              <a:rPr lang="ga-IE" noProof="0" smtClean="0"/>
              <a:t>Fourth level</a:t>
            </a:r>
          </a:p>
          <a:p>
            <a:pPr lvl="4"/>
            <a:r>
              <a:rPr lang="ga-IE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5E270AF-38F9-D14E-8F80-ED486761B8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06280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Works7/Clients/LEO/LEO_Brand_Assets/DESIGN_EXAMPLES/LEO_BRAND/LEO_PPT/JPEGS/LEO_PPT_Title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Works7/Clients/LEO/Identity_Guidelines/DesignExamples/LEO_PPT/JPEGS/LEO_PPT_ThankYou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Works7/Clients/LEO/LEO_Brand_Assets/DESIGN_EXAMPLES/LEO_BRAND/LEO_PPT/JPEGS/LEO_PPT_Title_Local.jpg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Works7/Clients/LEO/LEO_Brand_Assets/DESIGN_EXAMPLES/LEO_BRAND/LEO_PPT/JPEGS/LEO_PPT_design_blue.jpg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Works7/Clients/LEO/Identity_Guidelines/DesignExamples/LEO_PPT/JPEGS/LEO_PPT_design_green.jpg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Works7/Clients/LEO/Identity_Guidelines/DesignExamples/LEO_PPT/JPEGS/LEO_PPT_gradient.jpg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Works7/Clients/LEO/Identity_Guidelines/DesignExamples/LEO_PPT/JPEGS/LEO_PPT_design_green.jpg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EO_PPT_Title.jpg" descr="/Users/DWorks7/Clients/LEO/LEO_Brand_Assets/DESIGN_EXAMPLES/LEO_BRAND/LEO_PPT/JPEGS/LEO_PPT_Title.jp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5040560" cy="1296144"/>
          </a:xfrm>
          <a:noFill/>
          <a:ln>
            <a:noFill/>
          </a:ln>
        </p:spPr>
        <p:txBody>
          <a:bodyPr anchor="t">
            <a:noAutofit/>
          </a:bodyPr>
          <a:lstStyle>
            <a:lvl1pPr>
              <a:defRPr sz="34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IE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7584" y="4149080"/>
            <a:ext cx="4176464" cy="1008112"/>
          </a:xfrm>
          <a:ln>
            <a:noFill/>
          </a:ln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Calibri"/>
                <a:cs typeface="Calibri"/>
              </a:defRPr>
            </a:lvl1pPr>
            <a:lvl2pPr marL="0" indent="0">
              <a:lnSpc>
                <a:spcPct val="130000"/>
              </a:lnSpc>
              <a:buNone/>
              <a:defRPr sz="1600">
                <a:solidFill>
                  <a:schemeClr val="bg1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4107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5832648" cy="50405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ga-IE" smtClean="0"/>
              <a:t>Click to edit Master title style</a:t>
            </a:r>
            <a:endParaRPr lang="en-IE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971600" y="836712"/>
            <a:ext cx="5832648" cy="360040"/>
          </a:xfrm>
        </p:spPr>
        <p:txBody>
          <a:bodyPr>
            <a:noAutofit/>
          </a:bodyPr>
          <a:lstStyle>
            <a:lvl1pPr>
              <a:defRPr sz="1800" b="0">
                <a:solidFill>
                  <a:srgbClr val="A6CD66"/>
                </a:solidFill>
              </a:defRPr>
            </a:lvl1pPr>
            <a:lvl3pPr marL="0" indent="0">
              <a:buNone/>
              <a:defRPr/>
            </a:lvl3pPr>
            <a:lvl5pPr marL="707400" indent="0">
              <a:buNone/>
              <a:defRPr/>
            </a:lvl5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971600" y="1600201"/>
            <a:ext cx="7715200" cy="3989039"/>
          </a:xfrm>
          <a:prstGeom prst="rect">
            <a:avLst/>
          </a:prstGeom>
        </p:spPr>
        <p:txBody>
          <a:bodyPr rtlCol="0">
            <a:normAutofit/>
          </a:bodyPr>
          <a:lstStyle>
            <a:lvl1pPr marL="285750" indent="-285750">
              <a:buFont typeface="Arial"/>
              <a:buChar char="•"/>
              <a:defRPr sz="1800" b="0"/>
            </a:lvl1pPr>
            <a:lvl2pPr marL="720000" indent="-285750">
              <a:buFont typeface="Lucida Grande"/>
              <a:buChar char="﹣"/>
              <a:defRPr sz="1600"/>
            </a:lvl2pPr>
            <a:lvl3pPr marL="972000" indent="-228600">
              <a:buFont typeface="Arial"/>
              <a:buChar char="•"/>
              <a:defRPr sz="1400">
                <a:solidFill>
                  <a:srgbClr val="19C0E1"/>
                </a:solidFill>
              </a:defRPr>
            </a:lvl3pPr>
            <a:lvl4pPr marL="756000">
              <a:defRPr/>
            </a:lvl4pPr>
            <a:lvl5pPr marL="972000">
              <a:defRPr/>
            </a:lvl5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24219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971550" y="1341438"/>
            <a:ext cx="77041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5904656" cy="504056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74747"/>
                </a:solidFill>
              </a:defRPr>
            </a:lvl1pPr>
          </a:lstStyle>
          <a:p>
            <a:r>
              <a:rPr lang="ga-IE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3773016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rgbClr val="474747"/>
                </a:solidFill>
              </a:defRPr>
            </a:lvl4pPr>
            <a:lvl5pPr>
              <a:defRPr>
                <a:solidFill>
                  <a:srgbClr val="474747"/>
                </a:solidFill>
              </a:defRPr>
            </a:lvl5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IE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70882" y="836712"/>
            <a:ext cx="5905373" cy="36004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  <a:lvl3pPr marL="0" indent="0">
              <a:buNone/>
              <a:defRPr/>
            </a:lvl3pPr>
            <a:lvl5pPr marL="707400" indent="0">
              <a:buNone/>
              <a:defRPr/>
            </a:lvl5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67824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916832"/>
            <a:ext cx="5832648" cy="864095"/>
          </a:xfrm>
        </p:spPr>
        <p:txBody>
          <a:bodyPr anchor="t">
            <a:normAutofit/>
          </a:bodyPr>
          <a:lstStyle>
            <a:lvl1pPr algn="l">
              <a:defRPr sz="3000" b="0" cap="none"/>
            </a:lvl1pPr>
          </a:lstStyle>
          <a:p>
            <a:r>
              <a:rPr lang="ga-IE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600" y="404664"/>
            <a:ext cx="5904656" cy="792088"/>
          </a:xfrm>
          <a:ln>
            <a:noFill/>
          </a:ln>
        </p:spPr>
        <p:txBody>
          <a:bodyPr anchor="b"/>
          <a:lstStyle>
            <a:lvl1pPr marL="0" indent="0">
              <a:buNone/>
              <a:defRPr sz="1800">
                <a:solidFill>
                  <a:srgbClr val="19C0E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575" y="2924943"/>
            <a:ext cx="5832673" cy="2448272"/>
          </a:xfr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2000"/>
            </a:lvl1pPr>
            <a:lvl2pPr marL="666000" indent="-342900">
              <a:lnSpc>
                <a:spcPct val="120000"/>
              </a:lnSpc>
              <a:buFont typeface="+mj-lt"/>
              <a:buAutoNum type="alphaLcPeriod"/>
              <a:defRPr/>
            </a:lvl2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196366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5832648" cy="57539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ga-IE" smtClean="0"/>
              <a:t>Click to edit Master title style</a:t>
            </a:r>
            <a:endParaRPr lang="en-IE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71600" y="1600201"/>
            <a:ext cx="3524200" cy="4133056"/>
          </a:xfrm>
        </p:spPr>
        <p:txBody>
          <a:bodyPr/>
          <a:lstStyle>
            <a:lvl1pPr>
              <a:defRPr sz="1800"/>
            </a:lvl1pPr>
            <a:lvl2pPr marL="360000">
              <a:lnSpc>
                <a:spcPct val="150000"/>
              </a:lnSpc>
              <a:defRPr sz="1600"/>
            </a:lvl2pPr>
            <a:lvl3pPr marL="633600" indent="-285750">
              <a:buFont typeface="Lucida Grande"/>
              <a:buChar char="﹣"/>
              <a:defRPr sz="1600"/>
            </a:lvl3pPr>
            <a:lvl4pPr marL="216000">
              <a:defRPr sz="1400"/>
            </a:lvl4pPr>
            <a:lvl5pPr marL="12960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IE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953334" y="1600201"/>
            <a:ext cx="3733465" cy="4205064"/>
          </a:xfrm>
        </p:spPr>
        <p:txBody>
          <a:bodyPr/>
          <a:lstStyle>
            <a:lvl1pPr>
              <a:defRPr sz="1800">
                <a:solidFill>
                  <a:srgbClr val="474747"/>
                </a:solidFill>
              </a:defRPr>
            </a:lvl1pPr>
            <a:lvl2pPr marL="360000">
              <a:lnSpc>
                <a:spcPct val="150000"/>
              </a:lnSpc>
              <a:defRPr sz="1600"/>
            </a:lvl2pPr>
            <a:lvl3pPr marL="576000">
              <a:defRPr sz="1600"/>
            </a:lvl3pPr>
            <a:lvl4pPr marL="108000">
              <a:defRPr sz="1400"/>
            </a:lvl4pPr>
            <a:lvl5pPr marL="11880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1603612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5976664" cy="57539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ga-IE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600" y="1535113"/>
            <a:ext cx="3525788" cy="639762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600" y="2174875"/>
            <a:ext cx="3525788" cy="3486373"/>
          </a:xfrm>
        </p:spPr>
        <p:txBody>
          <a:bodyPr/>
          <a:lstStyle>
            <a:lvl1pPr>
              <a:defRPr sz="1600" b="0"/>
            </a:lvl1pPr>
            <a:lvl2pPr>
              <a:defRPr sz="1600"/>
            </a:lvl2pPr>
            <a:lvl3pPr>
              <a:defRPr sz="1400"/>
            </a:lvl3pPr>
            <a:lvl4pPr>
              <a:defRPr sz="1400">
                <a:solidFill>
                  <a:schemeClr val="accent3">
                    <a:lumMod val="60000"/>
                    <a:lumOff val="40000"/>
                  </a:schemeClr>
                </a:solidFill>
              </a:defRPr>
            </a:lvl4pPr>
            <a:lvl5pPr>
              <a:defRPr sz="1400">
                <a:solidFill>
                  <a:schemeClr val="accent3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9626" y="1535113"/>
            <a:ext cx="3527173" cy="639762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9626" y="2174875"/>
            <a:ext cx="3527173" cy="3486373"/>
          </a:xfrm>
        </p:spPr>
        <p:txBody>
          <a:bodyPr/>
          <a:lstStyle>
            <a:lvl1pPr>
              <a:defRPr sz="1600" b="0"/>
            </a:lvl1pPr>
            <a:lvl2pPr>
              <a:defRPr sz="1600"/>
            </a:lvl2pPr>
            <a:lvl3pPr>
              <a:defRPr sz="1400"/>
            </a:lvl3pPr>
            <a:lvl4pPr>
              <a:defRPr sz="1400">
                <a:solidFill>
                  <a:schemeClr val="accent3">
                    <a:lumMod val="60000"/>
                    <a:lumOff val="40000"/>
                  </a:schemeClr>
                </a:solidFill>
              </a:defRPr>
            </a:lvl4pPr>
            <a:lvl5pPr>
              <a:defRPr sz="1400">
                <a:solidFill>
                  <a:schemeClr val="accent3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I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" y="63087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1BF5A-8FA3-FC4E-ADF9-2595A358F50C}" type="datetime1">
              <a:rPr lang="en-IE"/>
              <a:pPr>
                <a:defRPr/>
              </a:pPr>
              <a:t>04/05/2017</a:t>
            </a:fld>
            <a:endParaRPr lang="en-I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44408" y="6308725"/>
            <a:ext cx="4667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F3F15-D495-8343-8AE2-F914F439017D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4054964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11188" y="333375"/>
            <a:ext cx="8208962" cy="3816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077072"/>
            <a:ext cx="54864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ga-IE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3688" y="548680"/>
            <a:ext cx="5486400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ga-IE" noProof="0" smtClean="0"/>
              <a:t>Drag picture to placeholder or click icon to add</a:t>
            </a:r>
            <a:endParaRPr lang="en-I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688" y="4725144"/>
            <a:ext cx="5486400" cy="864096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52241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O_PPT_ThankYou.jpg" descr="/Users/DWorks7/Clients/LEO/Identity_Guidelines/DesignExamples/LEO_PPT/JPEGS/LEO_PPT_ThankYou.jp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3568" y="2636912"/>
            <a:ext cx="2952328" cy="576263"/>
          </a:xfrm>
        </p:spPr>
        <p:txBody>
          <a:bodyPr/>
          <a:lstStyle>
            <a:lvl1pPr algn="ctr">
              <a:defRPr sz="3500">
                <a:solidFill>
                  <a:schemeClr val="bg1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4932040" y="3356992"/>
            <a:ext cx="295232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ga-IE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5578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cal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O_PPT_Title_Local.jpg" descr="/Users/DWorks7/Clients/LEO/LEO_Brand_Assets/DESIGN_EXAMPLES/LEO_BRAND/LEO_PPT/JPEGS/LEO_PPT_Title_Local.jp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5040560" cy="1296144"/>
          </a:xfrm>
          <a:ln>
            <a:noFill/>
          </a:ln>
        </p:spPr>
        <p:txBody>
          <a:bodyPr anchor="t">
            <a:noAutofit/>
          </a:bodyPr>
          <a:lstStyle>
            <a:lvl1pPr>
              <a:defRPr sz="34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IE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7584" y="4149080"/>
            <a:ext cx="4176464" cy="1008112"/>
          </a:xfrm>
          <a:ln>
            <a:noFill/>
          </a:ln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Calibri"/>
                <a:cs typeface="Calibri"/>
              </a:defRPr>
            </a:lvl1pPr>
            <a:lvl2pPr marL="0" indent="0">
              <a:lnSpc>
                <a:spcPct val="130000"/>
              </a:lnSpc>
              <a:buNone/>
              <a:defRPr sz="1600">
                <a:solidFill>
                  <a:schemeClr val="bg1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395536" y="5733256"/>
            <a:ext cx="288032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kern="1200" baseline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ga-IE" sz="1400" i="1" dirty="0" smtClean="0"/>
              <a:t>Oifig fiontair Áitiúil _______</a:t>
            </a:r>
            <a:endParaRPr lang="en-IE" sz="1400" i="1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3491880" y="6021288"/>
            <a:ext cx="2592288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kern="1200" baseline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ga-IE" sz="1400" i="1" dirty="0" smtClean="0"/>
              <a:t>Local Enterprise Office __________</a:t>
            </a:r>
            <a:endParaRPr lang="en-IE" sz="1400" i="1" dirty="0"/>
          </a:p>
        </p:txBody>
      </p:sp>
    </p:spTree>
    <p:extLst>
      <p:ext uri="{BB962C8B-B14F-4D97-AF65-F5344CB8AC3E}">
        <p14:creationId xmlns:p14="http://schemas.microsoft.com/office/powerpoint/2010/main" xmlns="" val="343695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EO_PPT_design_blue.jpg" descr="/Users/DWorks7/Clients/LEO/LEO_Brand_Assets/DESIGN_EXAMPLES/LEO_BRAND/LEO_PPT/JPEGS/LEO_PPT_design_blue.jp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971550" y="1341438"/>
            <a:ext cx="7632700" cy="0"/>
          </a:xfrm>
          <a:prstGeom prst="line">
            <a:avLst/>
          </a:prstGeom>
          <a:ln>
            <a:solidFill>
              <a:srgbClr val="3B3B3B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971600" y="2204864"/>
            <a:ext cx="7056784" cy="1008112"/>
          </a:xfrm>
          <a:ln>
            <a:noFill/>
          </a:ln>
        </p:spPr>
        <p:txBody>
          <a:bodyPr anchor="t">
            <a:noAutofit/>
          </a:bodyPr>
          <a:lstStyle>
            <a:lvl1pPr>
              <a:defRPr sz="30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IE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71798" y="3284984"/>
            <a:ext cx="7056586" cy="144016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 marL="0" indent="0">
              <a:lnSpc>
                <a:spcPct val="130000"/>
              </a:lnSpc>
              <a:buNone/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37143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EO_PPT_design_green.jpg" descr="/Users/DWorks7/Clients/LEO/Identity_Guidelines/DesignExamples/LEO_PPT/JPEGS/LEO_PPT_design_green.jp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3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71600" y="1484784"/>
            <a:ext cx="7200800" cy="3960440"/>
          </a:xfrm>
          <a:ln>
            <a:noFill/>
          </a:ln>
        </p:spPr>
        <p:txBody>
          <a:bodyPr anchor="t">
            <a:noAutofit/>
          </a:bodyPr>
          <a:lstStyle>
            <a:lvl1pPr>
              <a:defRPr sz="30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192919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O_PPT_gradient.jpg" descr="/Users/DWorks7/Clients/LEO/Identity_Guidelines/DesignExamples/LEO_PPT/JPEGS/LEO_PPT_gradient.jp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412776"/>
            <a:ext cx="6696744" cy="4104456"/>
          </a:xfrm>
          <a:ln>
            <a:noFill/>
          </a:ln>
        </p:spPr>
        <p:txBody>
          <a:bodyPr/>
          <a:lstStyle>
            <a:lvl1pPr algn="ctr">
              <a:defRPr sz="3500">
                <a:solidFill>
                  <a:schemeClr val="bg1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1627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404465"/>
            <a:ext cx="7560890" cy="576263"/>
          </a:xfrm>
          <a:ln>
            <a:noFill/>
          </a:ln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971600" y="1600201"/>
            <a:ext cx="7571184" cy="377301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 b="0"/>
            </a:lvl1pPr>
            <a:lvl2pPr marL="285750" indent="-285750">
              <a:buFont typeface="Arial"/>
              <a:buChar char="•"/>
              <a:defRPr sz="1600"/>
            </a:lvl2pPr>
            <a:lvl3pPr marL="720000" indent="-228600">
              <a:buFont typeface="Lucida Grande"/>
              <a:buChar char="﹣"/>
              <a:defRPr/>
            </a:lvl3pPr>
            <a:lvl4pPr marL="396000">
              <a:defRPr>
                <a:solidFill>
                  <a:srgbClr val="0089C3"/>
                </a:solidFill>
              </a:defRPr>
            </a:lvl4pPr>
            <a:lvl5pPr marL="1404000">
              <a:defRPr>
                <a:solidFill>
                  <a:srgbClr val="0089C3"/>
                </a:solidFill>
              </a:defRPr>
            </a:lvl5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164262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EO_PPT_design_green.jpg" descr="/Users/DWorks7/Clients/LEO/Identity_Guidelines/DesignExamples/LEO_PPT/JPEGS/LEO_PPT_design_green.jp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3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404465"/>
            <a:ext cx="7560890" cy="576263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971600" y="1600201"/>
            <a:ext cx="7571184" cy="377301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 b="0"/>
            </a:lvl1pPr>
            <a:lvl2pPr marL="285750" indent="-285750">
              <a:buFont typeface="Arial"/>
              <a:buChar char="•"/>
              <a:defRPr sz="1600"/>
            </a:lvl2pPr>
            <a:lvl3pPr marL="720000" indent="-228600">
              <a:buFont typeface="Lucida Grande"/>
              <a:buChar char="﹣"/>
              <a:defRPr/>
            </a:lvl3pPr>
            <a:lvl4pPr marL="396000">
              <a:defRPr>
                <a:solidFill>
                  <a:srgbClr val="A6CD66"/>
                </a:solidFill>
              </a:defRPr>
            </a:lvl4pPr>
            <a:lvl5pPr marL="1404000">
              <a:defRPr>
                <a:solidFill>
                  <a:srgbClr val="A6CD66"/>
                </a:solidFill>
              </a:defRPr>
            </a:lvl5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29735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132856"/>
            <a:ext cx="7416824" cy="939536"/>
          </a:xfrm>
        </p:spPr>
        <p:txBody>
          <a:bodyPr anchor="t"/>
          <a:lstStyle/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71600" y="3068960"/>
            <a:ext cx="7416824" cy="1512168"/>
          </a:xfrm>
        </p:spPr>
        <p:txBody>
          <a:bodyPr/>
          <a:lstStyle>
            <a:lvl1pPr>
              <a:defRPr sz="18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0" indent="0">
              <a:lnSpc>
                <a:spcPct val="130000"/>
              </a:lnSpc>
              <a:buNone/>
              <a:defRPr sz="1600"/>
            </a:lvl2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74514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560840" cy="50405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ga-IE" smtClean="0"/>
              <a:t>Click to edit Master title style</a:t>
            </a:r>
            <a:endParaRPr lang="en-IE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971600" y="1600201"/>
            <a:ext cx="7571184" cy="377301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 b="0"/>
            </a:lvl1pPr>
            <a:lvl2pPr marL="285750" indent="-285750">
              <a:buFont typeface="Arial"/>
              <a:buChar char="•"/>
              <a:defRPr sz="1600"/>
            </a:lvl2pPr>
            <a:lvl3pPr marL="720000" indent="-228600">
              <a:buFont typeface="Lucida Grande"/>
              <a:buChar char="﹣"/>
              <a:defRPr/>
            </a:lvl3pPr>
            <a:lvl4pPr marL="396000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4pPr>
            <a:lvl5pPr marL="1404000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IE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971600" y="836712"/>
            <a:ext cx="7560840" cy="36004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3pPr marL="0" indent="0">
              <a:buNone/>
              <a:defRPr/>
            </a:lvl3pPr>
            <a:lvl5pPr marL="707400" indent="0">
              <a:buNone/>
              <a:defRPr/>
            </a:lvl5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8300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file://localhost/Users/DWorks7/Clients/LEO/Identity_Guidelines/DesignExamples/LEO_PPT/JPEGS/LEO_PPT_BlueFooter.jpg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EO_PPT_BlueFooter.jpg" descr="/Users/DWorks7/Clients/LEO/Identity_Guidelines/DesignExamples/LEO_PPT/JPEGS/LEO_PPT_BlueFooter.jpg"/>
          <p:cNvPicPr>
            <a:picLocks noChangeAspect="1"/>
          </p:cNvPicPr>
          <p:nvPr userDrawn="1"/>
        </p:nvPicPr>
        <p:blipFill>
          <a:blip r:embed="rId18" r:link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971550" y="260350"/>
            <a:ext cx="763289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</a:t>
            </a:r>
            <a:endParaRPr lang="en-I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71550" y="1600200"/>
            <a:ext cx="7632700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IE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1550" y="1341438"/>
            <a:ext cx="7632700" cy="0"/>
          </a:xfrm>
          <a:prstGeom prst="line">
            <a:avLst/>
          </a:prstGeom>
          <a:ln>
            <a:solidFill>
              <a:srgbClr val="0089C3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82" r:id="rId2"/>
    <p:sldLayoutId id="2147483875" r:id="rId3"/>
    <p:sldLayoutId id="2147483874" r:id="rId4"/>
    <p:sldLayoutId id="2147483881" r:id="rId5"/>
    <p:sldLayoutId id="2147483878" r:id="rId6"/>
    <p:sldLayoutId id="2147483879" r:id="rId7"/>
    <p:sldLayoutId id="2147483865" r:id="rId8"/>
    <p:sldLayoutId id="2147483866" r:id="rId9"/>
    <p:sldLayoutId id="2147483867" r:id="rId10"/>
    <p:sldLayoutId id="2147483876" r:id="rId11"/>
    <p:sldLayoutId id="2147483868" r:id="rId12"/>
    <p:sldLayoutId id="2147483869" r:id="rId13"/>
    <p:sldLayoutId id="2147483870" r:id="rId14"/>
    <p:sldLayoutId id="2147483877" r:id="rId15"/>
    <p:sldLayoutId id="2147483880" r:id="rId16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>
          <a:solidFill>
            <a:srgbClr val="474747"/>
          </a:solidFill>
          <a:latin typeface="Calibri"/>
          <a:ea typeface="ＭＳ Ｐゴシック" charset="0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474747"/>
          </a:solidFill>
          <a:latin typeface="Verdana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474747"/>
          </a:solidFill>
          <a:latin typeface="Verdana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474747"/>
          </a:solidFill>
          <a:latin typeface="Verdana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474747"/>
          </a:solidFill>
          <a:latin typeface="Verdana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74747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74747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74747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74747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kern="1200">
          <a:solidFill>
            <a:srgbClr val="474747"/>
          </a:solidFill>
          <a:latin typeface="Calibri"/>
          <a:ea typeface="ＭＳ Ｐゴシック" charset="0"/>
          <a:cs typeface="Calibri"/>
        </a:defRPr>
      </a:lvl1pPr>
      <a:lvl2pPr marL="285750" indent="-28575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1700" kern="1200">
          <a:solidFill>
            <a:srgbClr val="474747"/>
          </a:solidFill>
          <a:latin typeface="Calibri"/>
          <a:ea typeface="ＭＳ Ｐゴシック" charset="0"/>
          <a:cs typeface="Calibri"/>
        </a:defRPr>
      </a:lvl2pPr>
      <a:lvl3pPr marL="719138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Font typeface="Lucida Grande" charset="0"/>
        <a:buChar char="﹣"/>
        <a:defRPr sz="1600" kern="1200">
          <a:solidFill>
            <a:srgbClr val="474747"/>
          </a:solidFill>
          <a:latin typeface="Calibri"/>
          <a:ea typeface="ＭＳ Ｐゴシック" charset="0"/>
          <a:cs typeface="Calibri"/>
        </a:defRPr>
      </a:lvl3pPr>
      <a:lvl4pPr marL="250825" indent="61595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defRPr sz="1400" kern="1200">
          <a:solidFill>
            <a:srgbClr val="0089C3"/>
          </a:solidFill>
          <a:latin typeface="Calibri"/>
          <a:ea typeface="ＭＳ Ｐゴシック" charset="0"/>
          <a:cs typeface="Calibri"/>
        </a:defRPr>
      </a:lvl4pPr>
      <a:lvl5pPr marL="1331913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0089C3"/>
          </a:solidFill>
          <a:latin typeface="Calibri"/>
          <a:ea typeface="ＭＳ Ｐゴシック" charset="0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calenterprise.ie/westmeath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1988840"/>
            <a:ext cx="4796036" cy="868656"/>
          </a:xfrm>
        </p:spPr>
        <p:txBody>
          <a:bodyPr/>
          <a:lstStyle/>
          <a:p>
            <a:r>
              <a:rPr lang="en-US" dirty="0" smtClean="0"/>
              <a:t>Local Enterprise Office</a:t>
            </a:r>
            <a:br>
              <a:rPr lang="en-US" dirty="0" smtClean="0"/>
            </a:br>
            <a:r>
              <a:rPr lang="en-US" dirty="0" smtClean="0"/>
              <a:t>Westmeath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IE" dirty="0" smtClean="0"/>
              <a:t/>
            </a:r>
            <a:br>
              <a:rPr lang="en-IE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14348" y="4005064"/>
            <a:ext cx="5945884" cy="1440160"/>
          </a:xfrm>
        </p:spPr>
        <p:txBody>
          <a:bodyPr/>
          <a:lstStyle/>
          <a:p>
            <a:r>
              <a:rPr lang="en-US" sz="2200" dirty="0" smtClean="0"/>
              <a:t>Irish Rural Link Conference</a:t>
            </a:r>
          </a:p>
          <a:p>
            <a:endParaRPr lang="en-US" sz="2200" dirty="0" smtClean="0"/>
          </a:p>
          <a:p>
            <a:r>
              <a:rPr lang="en-US" sz="2200" dirty="0" smtClean="0"/>
              <a:t>Micro Enterprise: A key to Rural Employment</a:t>
            </a:r>
          </a:p>
          <a:p>
            <a:r>
              <a:rPr lang="en-US" sz="2200" dirty="0" smtClean="0"/>
              <a:t> – Outlining Pathways to Europe</a:t>
            </a:r>
          </a:p>
          <a:p>
            <a:endParaRPr lang="en-US" dirty="0" smtClean="0"/>
          </a:p>
          <a:p>
            <a:r>
              <a:rPr lang="en-US" sz="1000" dirty="0" smtClean="0"/>
              <a:t>5</a:t>
            </a:r>
            <a:r>
              <a:rPr lang="en-US" sz="1000" baseline="30000" dirty="0" smtClean="0"/>
              <a:t>th</a:t>
            </a:r>
            <a:r>
              <a:rPr lang="en-US" sz="1000" dirty="0" smtClean="0"/>
              <a:t> May, 2017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431108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14356"/>
            <a:ext cx="7949430" cy="576263"/>
          </a:xfrm>
        </p:spPr>
        <p:txBody>
          <a:bodyPr/>
          <a:lstStyle/>
          <a:p>
            <a:r>
              <a:rPr lang="en-IE" b="1" dirty="0" smtClean="0"/>
              <a:t>2.  Exploring Export Opportunities – LEO Support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1"/>
            <a:ext cx="4176464" cy="4257691"/>
          </a:xfrm>
        </p:spPr>
        <p:txBody>
          <a:bodyPr>
            <a:normAutofit/>
          </a:bodyPr>
          <a:lstStyle/>
          <a:p>
            <a:pPr>
              <a:buClr>
                <a:srgbClr val="0074B4"/>
              </a:buClr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sz="2000" dirty="0" smtClean="0"/>
          </a:p>
          <a:p>
            <a:pPr>
              <a:buClr>
                <a:srgbClr val="0074B4"/>
              </a:buClr>
              <a:buFont typeface="Wingdings" pitchFamily="2" charset="2"/>
              <a:buChar char="§"/>
            </a:pPr>
            <a:r>
              <a:rPr lang="en-GB" sz="2000" b="1" dirty="0" smtClean="0"/>
              <a:t>Advice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Mentoring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Website Clinics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Marketing Clinics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Seminars</a:t>
            </a:r>
          </a:p>
          <a:p>
            <a:pPr lvl="2">
              <a:buNone/>
            </a:pPr>
            <a:endParaRPr lang="en-GB" dirty="0" smtClean="0"/>
          </a:p>
          <a:p>
            <a:pPr lvl="2">
              <a:buFont typeface="Arial" pitchFamily="34" charset="0"/>
              <a:buChar char="•"/>
            </a:pPr>
            <a:endParaRPr lang="en-GB" dirty="0" smtClean="0"/>
          </a:p>
          <a:p>
            <a:pPr>
              <a:buClr>
                <a:srgbClr val="0074B4"/>
              </a:buClr>
              <a:buFont typeface="Wingdings" pitchFamily="2" charset="2"/>
              <a:buChar char="§"/>
            </a:pPr>
            <a:r>
              <a:rPr lang="en-GB" sz="2000" b="1" dirty="0" smtClean="0"/>
              <a:t>Research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Enterprise Europe Network (EEN)</a:t>
            </a:r>
          </a:p>
          <a:p>
            <a:pPr lvl="2">
              <a:buNone/>
            </a:pPr>
            <a:endParaRPr lang="en-GB" dirty="0" smtClean="0"/>
          </a:p>
        </p:txBody>
      </p:sp>
      <p:pic>
        <p:nvPicPr>
          <p:cNvPr id="5" name="Picture 4" descr="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0050" y="1844824"/>
            <a:ext cx="4490875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949430" cy="576263"/>
          </a:xfrm>
        </p:spPr>
        <p:txBody>
          <a:bodyPr/>
          <a:lstStyle/>
          <a:p>
            <a:r>
              <a:rPr lang="en-IE" b="1" dirty="0" smtClean="0"/>
              <a:t>2.  Exploring Export Opportunities – LEO Support 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1"/>
            <a:ext cx="3744416" cy="4257691"/>
          </a:xfrm>
        </p:spPr>
        <p:txBody>
          <a:bodyPr>
            <a:normAutofit/>
          </a:bodyPr>
          <a:lstStyle/>
          <a:p>
            <a:pPr lvl="2">
              <a:buNone/>
            </a:pPr>
            <a:endParaRPr lang="en-GB" dirty="0" smtClean="0"/>
          </a:p>
          <a:p>
            <a:pPr>
              <a:buClr>
                <a:srgbClr val="0074B4"/>
              </a:buClr>
              <a:buFont typeface="Wingdings" pitchFamily="2" charset="2"/>
              <a:buChar char="§"/>
            </a:pPr>
            <a:r>
              <a:rPr lang="en-GB" sz="2000" b="1" dirty="0" smtClean="0"/>
              <a:t>Grants</a:t>
            </a:r>
          </a:p>
          <a:p>
            <a:pPr marL="342900" lvl="2" indent="-342900">
              <a:lnSpc>
                <a:spcPct val="90000"/>
              </a:lnSpc>
              <a:buClr>
                <a:srgbClr val="0074B4"/>
              </a:buClr>
              <a:buNone/>
            </a:pPr>
            <a:r>
              <a:rPr lang="en-GB" dirty="0" smtClean="0"/>
              <a:t>          Micro Exporters Grant</a:t>
            </a:r>
          </a:p>
          <a:p>
            <a:pPr marL="342900" lvl="2" indent="-342900">
              <a:lnSpc>
                <a:spcPct val="90000"/>
              </a:lnSpc>
              <a:buClr>
                <a:srgbClr val="0074B4"/>
              </a:buClr>
              <a:buNone/>
            </a:pPr>
            <a:r>
              <a:rPr lang="en-GB" dirty="0" smtClean="0"/>
              <a:t>          Trading Online Vouchers (T.O.V)</a:t>
            </a:r>
          </a:p>
          <a:p>
            <a:pPr marL="342900" lvl="2" indent="-342900">
              <a:lnSpc>
                <a:spcPct val="90000"/>
              </a:lnSpc>
              <a:buClr>
                <a:srgbClr val="0074B4"/>
              </a:buClr>
              <a:buFont typeface="Arial" pitchFamily="34" charset="0"/>
              <a:buChar char="•"/>
            </a:pPr>
            <a:endParaRPr lang="en-GB" dirty="0" smtClean="0"/>
          </a:p>
          <a:p>
            <a:pPr marL="342900" lvl="2" indent="-342900">
              <a:lnSpc>
                <a:spcPct val="90000"/>
              </a:lnSpc>
              <a:buClr>
                <a:srgbClr val="0074B4"/>
              </a:buClr>
              <a:buFont typeface="Arial" pitchFamily="34" charset="0"/>
              <a:buChar char="•"/>
            </a:pPr>
            <a:endParaRPr lang="en-GB" dirty="0" smtClean="0"/>
          </a:p>
          <a:p>
            <a:pPr>
              <a:buClr>
                <a:srgbClr val="0074B4"/>
              </a:buClr>
              <a:buFont typeface="Wingdings" pitchFamily="2" charset="2"/>
              <a:buChar char="§"/>
            </a:pPr>
            <a:r>
              <a:rPr lang="en-GB" sz="2000" b="1" dirty="0" smtClean="0"/>
              <a:t>Efficiencies</a:t>
            </a:r>
          </a:p>
          <a:p>
            <a:pPr>
              <a:buClr>
                <a:srgbClr val="0074B4"/>
              </a:buClr>
            </a:pPr>
            <a:r>
              <a:rPr lang="en-GB" sz="1600" dirty="0" smtClean="0"/>
              <a:t>        LEAN</a:t>
            </a:r>
            <a:endParaRPr lang="en-IE" sz="1600" dirty="0"/>
          </a:p>
        </p:txBody>
      </p:sp>
      <p:pic>
        <p:nvPicPr>
          <p:cNvPr id="4" name="Picture 3" descr="Group 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916832"/>
            <a:ext cx="4433704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00100" y="642918"/>
            <a:ext cx="7560890" cy="576263"/>
          </a:xfrm>
        </p:spPr>
        <p:txBody>
          <a:bodyPr/>
          <a:lstStyle/>
          <a:p>
            <a:r>
              <a:rPr lang="en-IE" dirty="0" smtClean="0"/>
              <a:t>1. LEO Services &amp; Support</a:t>
            </a:r>
            <a:endParaRPr lang="en-IE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71600" y="1600201"/>
            <a:ext cx="7743804" cy="4257691"/>
          </a:xfrm>
        </p:spPr>
        <p:txBody>
          <a:bodyPr anchor="t">
            <a:noAutofit/>
          </a:bodyPr>
          <a:lstStyle/>
          <a:p>
            <a:endParaRPr lang="en-IE" sz="2800" dirty="0" smtClean="0"/>
          </a:p>
          <a:p>
            <a:pPr marL="781050" indent="-514350">
              <a:buFont typeface="+mj-lt"/>
              <a:buAutoNum type="romanUcPeriod"/>
            </a:pPr>
            <a:r>
              <a:rPr lang="en-GB" sz="2000" dirty="0" smtClean="0"/>
              <a:t>The provision of</a:t>
            </a:r>
            <a:r>
              <a:rPr lang="en-GB" sz="2000" b="1" dirty="0" smtClean="0"/>
              <a:t> </a:t>
            </a:r>
            <a:r>
              <a:rPr lang="en-GB" sz="2000" dirty="0" smtClean="0"/>
              <a:t>Business Information &amp; Advisory Services</a:t>
            </a:r>
            <a:endParaRPr lang="en-IE" sz="2000" dirty="0" smtClean="0"/>
          </a:p>
          <a:p>
            <a:pPr marL="723900" indent="-457200">
              <a:buFont typeface="+mj-lt"/>
              <a:buAutoNum type="romanUcPeriod"/>
            </a:pPr>
            <a:endParaRPr lang="en-IE" sz="2000" dirty="0" smtClean="0"/>
          </a:p>
          <a:p>
            <a:pPr marL="723900" indent="-457200">
              <a:buFont typeface="+mj-lt"/>
              <a:buAutoNum type="romanUcPeriod"/>
            </a:pPr>
            <a:r>
              <a:rPr lang="en-GB" sz="2000" dirty="0" smtClean="0"/>
              <a:t>The promotion of Entrepreneurship Support Services</a:t>
            </a:r>
            <a:endParaRPr lang="en-IE" sz="2000" dirty="0" smtClean="0"/>
          </a:p>
          <a:p>
            <a:pPr marL="723900" indent="-457200">
              <a:buFont typeface="+mj-lt"/>
              <a:buAutoNum type="romanUcPeriod"/>
            </a:pPr>
            <a:endParaRPr lang="en-GB" sz="2000" b="1" dirty="0" smtClean="0"/>
          </a:p>
          <a:p>
            <a:pPr marL="723900" indent="-457200">
              <a:buFont typeface="+mj-lt"/>
              <a:buAutoNum type="romanUcPeriod"/>
            </a:pPr>
            <a:r>
              <a:rPr lang="en-GB" sz="2000" dirty="0" smtClean="0"/>
              <a:t>The promotion of Local Enterprise Development Services</a:t>
            </a:r>
          </a:p>
          <a:p>
            <a:pPr marL="723900" indent="-457200">
              <a:buFont typeface="+mj-lt"/>
              <a:buAutoNum type="romanUcPeriod"/>
            </a:pPr>
            <a:endParaRPr lang="en-GB" sz="2000" dirty="0" smtClean="0"/>
          </a:p>
          <a:p>
            <a:pPr marL="723900" indent="-457200">
              <a:buFont typeface="+mj-lt"/>
              <a:buAutoNum type="romanUcPeriod"/>
            </a:pPr>
            <a:r>
              <a:rPr lang="en-GB" sz="2000" dirty="0" smtClean="0"/>
              <a:t>The promotion of Enterprise Support Services</a:t>
            </a:r>
            <a:endParaRPr lang="en-IE" sz="2000" dirty="0" smtClean="0"/>
          </a:p>
          <a:p>
            <a:pPr marL="723900" indent="-457200">
              <a:buFont typeface="+mj-lt"/>
              <a:buAutoNum type="romanUcPeriod"/>
            </a:pPr>
            <a:endParaRPr lang="en-IE" sz="2000" dirty="0" smtClean="0"/>
          </a:p>
          <a:p>
            <a:r>
              <a:rPr lang="en-GB" sz="2800" b="1" dirty="0" smtClean="0"/>
              <a:t> </a:t>
            </a:r>
            <a:endParaRPr lang="en-IE" sz="2800" dirty="0" smtClean="0"/>
          </a:p>
          <a:p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Thank You</a:t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>
                <a:hlinkClick r:id="rId2"/>
              </a:rPr>
              <a:t>localenterprise.ie/westmeath</a:t>
            </a:r>
            <a:r>
              <a:rPr lang="en-IE" dirty="0" smtClean="0"/>
              <a:t>  </a:t>
            </a:r>
            <a:endParaRPr lang="en-US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ctrTitle"/>
          </p:nvPr>
        </p:nvSpPr>
        <p:spPr>
          <a:xfrm>
            <a:off x="755650" y="1989138"/>
            <a:ext cx="5040313" cy="1295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Presentation by </a:t>
            </a:r>
            <a:br>
              <a:rPr 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Christine Charlton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00100" y="642918"/>
            <a:ext cx="7560890" cy="576263"/>
          </a:xfrm>
        </p:spPr>
        <p:txBody>
          <a:bodyPr/>
          <a:lstStyle/>
          <a:p>
            <a:r>
              <a:rPr lang="en-IE" dirty="0" smtClean="0"/>
              <a:t>Agenda</a:t>
            </a:r>
            <a:endParaRPr lang="en-IE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71600" y="1600201"/>
            <a:ext cx="7743804" cy="4257691"/>
          </a:xfrm>
        </p:spPr>
        <p:txBody>
          <a:bodyPr anchor="t">
            <a:noAutofit/>
          </a:bodyPr>
          <a:lstStyle/>
          <a:p>
            <a:endParaRPr lang="en-IE" sz="2800" dirty="0" smtClean="0"/>
          </a:p>
          <a:p>
            <a:pPr marL="457200" indent="-457200">
              <a:buAutoNum type="arabicPlain"/>
            </a:pPr>
            <a:r>
              <a:rPr lang="en-GB" sz="2800" b="1" dirty="0" smtClean="0"/>
              <a:t>LEO Services &amp; </a:t>
            </a:r>
          </a:p>
          <a:p>
            <a:pPr marL="400050" lvl="1" indent="-457200">
              <a:buNone/>
            </a:pPr>
            <a:r>
              <a:rPr lang="en-GB" sz="2600" b="1" dirty="0" smtClean="0"/>
              <a:t>	</a:t>
            </a:r>
            <a:r>
              <a:rPr lang="en-GB" sz="2800" b="1" dirty="0" smtClean="0"/>
              <a:t>Supports</a:t>
            </a:r>
          </a:p>
          <a:p>
            <a:pPr marL="457200" indent="-457200">
              <a:buAutoNum type="arabicPlain"/>
            </a:pPr>
            <a:endParaRPr lang="en-GB" sz="2800" b="1" dirty="0" smtClean="0"/>
          </a:p>
          <a:p>
            <a:pPr marL="457200" indent="-457200">
              <a:buAutoNum type="arabicPlain"/>
            </a:pPr>
            <a:r>
              <a:rPr lang="en-GB" sz="2800" b="1" dirty="0" smtClean="0"/>
              <a:t>Exploring Export </a:t>
            </a:r>
          </a:p>
          <a:p>
            <a:pPr marL="457200" indent="-457200"/>
            <a:r>
              <a:rPr lang="en-GB" sz="2800" b="1" dirty="0" smtClean="0"/>
              <a:t>	Opportunities</a:t>
            </a:r>
            <a:endParaRPr lang="en-IE" sz="2800" dirty="0" smtClean="0"/>
          </a:p>
          <a:p>
            <a:r>
              <a:rPr lang="en-GB" sz="2000" b="1" dirty="0" smtClean="0"/>
              <a:t> </a:t>
            </a:r>
            <a:endParaRPr lang="en-IE" sz="2000" dirty="0" smtClean="0"/>
          </a:p>
          <a:p>
            <a:endParaRPr lang="en-IE" sz="2800" dirty="0" smtClean="0"/>
          </a:p>
          <a:p>
            <a:endParaRPr lang="en-US" sz="2800" dirty="0"/>
          </a:p>
        </p:txBody>
      </p:sp>
      <p:pic>
        <p:nvPicPr>
          <p:cNvPr id="4" name="Picture 3" descr="picture of award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844824"/>
            <a:ext cx="4014192" cy="3600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00100" y="642918"/>
            <a:ext cx="7560890" cy="576263"/>
          </a:xfrm>
        </p:spPr>
        <p:txBody>
          <a:bodyPr/>
          <a:lstStyle/>
          <a:p>
            <a:r>
              <a:rPr lang="en-IE" dirty="0" smtClean="0"/>
              <a:t>Policy</a:t>
            </a:r>
            <a:endParaRPr lang="en-IE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71600" y="1600201"/>
            <a:ext cx="7743804" cy="4257691"/>
          </a:xfrm>
        </p:spPr>
        <p:txBody>
          <a:bodyPr anchor="t">
            <a:noAutofit/>
          </a:bodyPr>
          <a:lstStyle/>
          <a:p>
            <a:endParaRPr lang="en-IE" sz="2800" dirty="0" smtClean="0"/>
          </a:p>
          <a:p>
            <a:pPr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060606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Businesses with 10 or less employees</a:t>
            </a:r>
          </a:p>
          <a:p>
            <a:endParaRPr lang="en-IE" sz="2000" dirty="0" smtClean="0">
              <a:solidFill>
                <a:srgbClr val="060606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IE" sz="2000" dirty="0" smtClean="0">
              <a:solidFill>
                <a:srgbClr val="060606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060606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Start Ups</a:t>
            </a:r>
          </a:p>
          <a:p>
            <a:endParaRPr lang="en-IE" sz="2000" dirty="0" smtClean="0">
              <a:solidFill>
                <a:srgbClr val="060606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IE" sz="2000" dirty="0" smtClean="0">
              <a:solidFill>
                <a:srgbClr val="060606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060606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Existing </a:t>
            </a:r>
            <a:endParaRPr lang="en-GB" sz="2000" dirty="0" smtClean="0">
              <a:solidFill>
                <a:srgbClr val="060606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r>
              <a:rPr lang="en-GB" sz="2800" b="1" dirty="0" smtClean="0"/>
              <a:t> </a:t>
            </a:r>
            <a:endParaRPr lang="en-IE" sz="2800" dirty="0" smtClean="0"/>
          </a:p>
          <a:p>
            <a:endParaRPr lang="en-US" sz="2800" dirty="0"/>
          </a:p>
        </p:txBody>
      </p:sp>
      <p:pic>
        <p:nvPicPr>
          <p:cNvPr id="5" name="Picture 4" descr="A99_18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420888"/>
            <a:ext cx="3991050" cy="31358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71538" y="714356"/>
            <a:ext cx="7560890" cy="576263"/>
          </a:xfrm>
        </p:spPr>
        <p:txBody>
          <a:bodyPr/>
          <a:lstStyle/>
          <a:p>
            <a:r>
              <a:rPr lang="en-IE" b="1" dirty="0" smtClean="0"/>
              <a:t>LEO Services and Supports</a:t>
            </a:r>
            <a:endParaRPr lang="en-IE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643050"/>
            <a:ext cx="54726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0" indent="-361950"/>
            <a:r>
              <a:rPr lang="en-GB" b="1" dirty="0" smtClean="0">
                <a:solidFill>
                  <a:srgbClr val="474747"/>
                </a:solidFill>
              </a:rPr>
              <a:t>I.	The provision of Business Information &amp; Advisory Services</a:t>
            </a:r>
            <a:endParaRPr lang="en-IE" dirty="0" smtClean="0">
              <a:solidFill>
                <a:srgbClr val="474747"/>
              </a:solidFill>
            </a:endParaRPr>
          </a:p>
          <a:p>
            <a:r>
              <a:rPr lang="en-GB" b="1" dirty="0" smtClean="0">
                <a:solidFill>
                  <a:srgbClr val="474747"/>
                </a:solidFill>
              </a:rPr>
              <a:t> </a:t>
            </a:r>
            <a:endParaRPr lang="en-IE" dirty="0" smtClean="0">
              <a:solidFill>
                <a:srgbClr val="474747"/>
              </a:solidFill>
            </a:endParaRPr>
          </a:p>
          <a:p>
            <a:pPr marL="180975" indent="361950">
              <a:buClr>
                <a:srgbClr val="0070C0"/>
              </a:buClr>
              <a:buFont typeface="Wingdings" pitchFamily="2" charset="2"/>
              <a:buChar char="§"/>
            </a:pPr>
            <a:endParaRPr lang="en-GB" sz="2000" dirty="0" smtClean="0">
              <a:solidFill>
                <a:srgbClr val="474747"/>
              </a:solidFill>
              <a:latin typeface="Calibri" pitchFamily="34" charset="0"/>
            </a:endParaRPr>
          </a:p>
          <a:p>
            <a:pPr marL="180975" indent="361950">
              <a:buClr>
                <a:srgbClr val="0070C0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474747"/>
                </a:solidFill>
                <a:latin typeface="Calibri" pitchFamily="34" charset="0"/>
              </a:rPr>
              <a:t>Business advice and information </a:t>
            </a:r>
          </a:p>
          <a:p>
            <a:pPr marL="180975" indent="361950">
              <a:buClr>
                <a:srgbClr val="0070C0"/>
              </a:buClr>
            </a:pPr>
            <a:endParaRPr lang="en-GB" sz="2000" dirty="0" smtClean="0">
              <a:solidFill>
                <a:srgbClr val="474747"/>
              </a:solidFill>
              <a:latin typeface="Calibri" pitchFamily="34" charset="0"/>
            </a:endParaRPr>
          </a:p>
          <a:p>
            <a:pPr marL="180975" indent="361950">
              <a:buClr>
                <a:srgbClr val="0070C0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474747"/>
                </a:solidFill>
                <a:latin typeface="Calibri" pitchFamily="34" charset="0"/>
              </a:rPr>
              <a:t>Government business </a:t>
            </a:r>
          </a:p>
          <a:p>
            <a:pPr marL="180975" indent="361950">
              <a:buClr>
                <a:srgbClr val="0070C0"/>
              </a:buClr>
            </a:pPr>
            <a:r>
              <a:rPr lang="en-GB" sz="2000" dirty="0" smtClean="0">
                <a:solidFill>
                  <a:srgbClr val="474747"/>
                </a:solidFill>
                <a:latin typeface="Calibri" pitchFamily="34" charset="0"/>
              </a:rPr>
              <a:t>Services</a:t>
            </a:r>
          </a:p>
          <a:p>
            <a:pPr marL="180975" indent="361950">
              <a:lnSpc>
                <a:spcPct val="20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474747"/>
                </a:solidFill>
                <a:latin typeface="Calibri" pitchFamily="34" charset="0"/>
              </a:rPr>
              <a:t>Accessing public procurement processes</a:t>
            </a:r>
          </a:p>
          <a:p>
            <a:endParaRPr lang="en-IE" dirty="0" smtClean="0"/>
          </a:p>
          <a:p>
            <a:endParaRPr lang="en-IE" dirty="0">
              <a:latin typeface="Calibri" pitchFamily="34" charset="0"/>
            </a:endParaRPr>
          </a:p>
        </p:txBody>
      </p:sp>
      <p:pic>
        <p:nvPicPr>
          <p:cNvPr id="8" name="Picture 7" descr="_MG_86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988840"/>
            <a:ext cx="3600400" cy="4032448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714356"/>
            <a:ext cx="7560890" cy="576263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928802"/>
            <a:ext cx="2928958" cy="3357586"/>
          </a:xfrm>
        </p:spPr>
        <p:txBody>
          <a:bodyPr>
            <a:normAutofit fontScale="32500" lnSpcReduction="20000"/>
          </a:bodyPr>
          <a:lstStyle/>
          <a:p>
            <a:pPr lvl="0">
              <a:buFont typeface="Arial" pitchFamily="34" charset="0"/>
              <a:buChar char="•"/>
            </a:pPr>
            <a:endParaRPr lang="en-GB" dirty="0" smtClean="0"/>
          </a:p>
          <a:p>
            <a:pPr lvl="0">
              <a:buFont typeface="Arial" pitchFamily="34" charset="0"/>
              <a:buChar char="•"/>
            </a:pPr>
            <a:endParaRPr lang="en-GB" sz="5000" dirty="0" smtClean="0"/>
          </a:p>
          <a:p>
            <a:pPr>
              <a:buClr>
                <a:srgbClr val="0074B4"/>
              </a:buClr>
              <a:buFont typeface="Wingdings" pitchFamily="2" charset="2"/>
              <a:buChar char="§"/>
            </a:pPr>
            <a:r>
              <a:rPr lang="en-GB" sz="6200" dirty="0" smtClean="0"/>
              <a:t>Student Enterprise Programme </a:t>
            </a:r>
            <a:endParaRPr lang="en-IE" sz="6200" dirty="0" smtClean="0"/>
          </a:p>
          <a:p>
            <a:pPr>
              <a:buClr>
                <a:srgbClr val="0074B4"/>
              </a:buClr>
              <a:buFont typeface="Wingdings" pitchFamily="2" charset="2"/>
              <a:buChar char="§"/>
            </a:pPr>
            <a:endParaRPr lang="en-IE" sz="6200" dirty="0" smtClean="0"/>
          </a:p>
          <a:p>
            <a:pPr>
              <a:buClr>
                <a:srgbClr val="0074B4"/>
              </a:buClr>
              <a:buFont typeface="Wingdings" pitchFamily="2" charset="2"/>
              <a:buChar char="§"/>
            </a:pPr>
            <a:r>
              <a:rPr lang="en-GB" sz="6200" dirty="0" smtClean="0"/>
              <a:t>Enterprise Awards</a:t>
            </a:r>
          </a:p>
          <a:p>
            <a:pPr lvl="2">
              <a:buClr>
                <a:srgbClr val="0074B4"/>
              </a:buClr>
              <a:buFont typeface="Arial" pitchFamily="34" charset="0"/>
              <a:buChar char="•"/>
            </a:pPr>
            <a:r>
              <a:rPr lang="en-GB" sz="6000" dirty="0" smtClean="0"/>
              <a:t>IBYE</a:t>
            </a:r>
          </a:p>
          <a:p>
            <a:pPr lvl="2">
              <a:buClr>
                <a:srgbClr val="0074B4"/>
              </a:buClr>
              <a:buFont typeface="Arial" pitchFamily="34" charset="0"/>
              <a:buChar char="•"/>
            </a:pPr>
            <a:r>
              <a:rPr lang="en-GB" sz="6000" dirty="0" smtClean="0"/>
              <a:t>NEA</a:t>
            </a:r>
            <a:endParaRPr lang="en-IE" sz="6000" dirty="0" smtClean="0"/>
          </a:p>
          <a:p>
            <a:pPr>
              <a:buClr>
                <a:srgbClr val="0074B4"/>
              </a:buClr>
              <a:buFont typeface="Wingdings" pitchFamily="2" charset="2"/>
              <a:buChar char="§"/>
            </a:pPr>
            <a:endParaRPr lang="en-IE" sz="6200" dirty="0" smtClean="0"/>
          </a:p>
          <a:p>
            <a:pPr>
              <a:buClr>
                <a:srgbClr val="0074B4"/>
              </a:buClr>
              <a:buFont typeface="Wingdings" pitchFamily="2" charset="2"/>
              <a:buChar char="§"/>
            </a:pPr>
            <a:r>
              <a:rPr lang="en-GB" sz="6200" dirty="0" smtClean="0"/>
              <a:t>Enterprise promotional activities</a:t>
            </a:r>
            <a:endParaRPr lang="en-IE" sz="6200" dirty="0" smtClean="0"/>
          </a:p>
          <a:p>
            <a:endParaRPr lang="en-IE" sz="6200" dirty="0"/>
          </a:p>
        </p:txBody>
      </p:sp>
      <p:sp>
        <p:nvSpPr>
          <p:cNvPr id="5" name="Rectangle 4"/>
          <p:cNvSpPr/>
          <p:nvPr/>
        </p:nvSpPr>
        <p:spPr>
          <a:xfrm>
            <a:off x="928662" y="1428736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/>
            <a:r>
              <a:rPr lang="en-GB" b="1" dirty="0" smtClean="0">
                <a:solidFill>
                  <a:srgbClr val="3B3B3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II.	 The promotion of Entrepreneurship Support Services</a:t>
            </a:r>
            <a:endParaRPr lang="en-IE" dirty="0" smtClean="0">
              <a:solidFill>
                <a:srgbClr val="3B3B3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7" descr="_KEO67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2132856"/>
            <a:ext cx="4043769" cy="32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714356"/>
            <a:ext cx="7560890" cy="576263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1"/>
            <a:ext cx="6408712" cy="4257691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111"/>
            </a:pPr>
            <a:r>
              <a:rPr lang="en-GB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promotion of Local Enterprise   Development Services </a:t>
            </a:r>
          </a:p>
          <a:p>
            <a:endParaRPr lang="en-GB" sz="2000" dirty="0" smtClean="0"/>
          </a:p>
          <a:p>
            <a:pPr>
              <a:buClr>
                <a:srgbClr val="0074B4"/>
              </a:buClr>
              <a:buFont typeface="Wingdings" pitchFamily="2" charset="2"/>
              <a:buChar char="§"/>
            </a:pPr>
            <a:r>
              <a:rPr lang="en-GB" sz="2000" dirty="0" smtClean="0"/>
              <a:t>Promotion &amp; marketing of Westmeath</a:t>
            </a:r>
          </a:p>
          <a:p>
            <a:pPr lvl="0">
              <a:buClr>
                <a:srgbClr val="0074B4"/>
              </a:buClr>
              <a:buFont typeface="Wingdings" pitchFamily="2" charset="2"/>
              <a:buChar char="§"/>
            </a:pPr>
            <a:endParaRPr lang="en-GB" sz="2000" dirty="0" smtClean="0"/>
          </a:p>
          <a:p>
            <a:pPr>
              <a:buClr>
                <a:srgbClr val="0074B4"/>
              </a:buClr>
              <a:buFont typeface="Wingdings" pitchFamily="2" charset="2"/>
              <a:buChar char="§"/>
            </a:pPr>
            <a:r>
              <a:rPr lang="en-GB" sz="2000" dirty="0" smtClean="0"/>
              <a:t>Business Incentive Scheme</a:t>
            </a:r>
          </a:p>
          <a:p>
            <a:pPr>
              <a:buClr>
                <a:srgbClr val="0074B4"/>
              </a:buClr>
              <a:buFont typeface="Wingdings" pitchFamily="2" charset="2"/>
              <a:buChar char="§"/>
            </a:pPr>
            <a:endParaRPr lang="en-GB" sz="2000" dirty="0" smtClean="0"/>
          </a:p>
          <a:p>
            <a:pPr>
              <a:buClr>
                <a:srgbClr val="0074B4"/>
              </a:buClr>
              <a:buFont typeface="Wingdings" pitchFamily="2" charset="2"/>
              <a:buChar char="§"/>
            </a:pPr>
            <a:r>
              <a:rPr lang="en-GB" sz="2000" dirty="0" smtClean="0"/>
              <a:t>Commercial Enterprise Space</a:t>
            </a:r>
          </a:p>
          <a:p>
            <a:pPr>
              <a:buClr>
                <a:srgbClr val="0074B4"/>
              </a:buClr>
              <a:buFont typeface="Wingdings" pitchFamily="2" charset="2"/>
              <a:buChar char="§"/>
            </a:pPr>
            <a:endParaRPr lang="en-GB" sz="2000" dirty="0" smtClean="0"/>
          </a:p>
          <a:p>
            <a:pPr>
              <a:buClr>
                <a:srgbClr val="0074B4"/>
              </a:buClr>
              <a:buFont typeface="Wingdings" pitchFamily="2" charset="2"/>
              <a:buChar char="§"/>
            </a:pPr>
            <a:r>
              <a:rPr lang="en-GB" sz="2000" dirty="0" smtClean="0"/>
              <a:t>Identifying &amp; developing projects and</a:t>
            </a:r>
          </a:p>
          <a:p>
            <a:pPr>
              <a:buClr>
                <a:srgbClr val="0074B4"/>
              </a:buClr>
            </a:pPr>
            <a:r>
              <a:rPr lang="en-GB" sz="2000" dirty="0" smtClean="0"/>
              <a:t>	 programmes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Leverage funding</a:t>
            </a:r>
          </a:p>
          <a:p>
            <a:endParaRPr lang="en-GB" sz="2000" dirty="0" smtClean="0"/>
          </a:p>
          <a:p>
            <a:endParaRPr lang="en-IE" sz="6200" dirty="0"/>
          </a:p>
        </p:txBody>
      </p:sp>
      <p:pic>
        <p:nvPicPr>
          <p:cNvPr id="4" name="Picture 2" descr="G:\Pictures\2014\IBYE Final Dublin 2014\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916832"/>
            <a:ext cx="3528392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28662" y="714356"/>
            <a:ext cx="7560890" cy="338380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3568" y="1844824"/>
            <a:ext cx="4320480" cy="3999869"/>
          </a:xfrm>
        </p:spPr>
        <p:txBody>
          <a:bodyPr anchor="t">
            <a:noAutofit/>
          </a:bodyPr>
          <a:lstStyle/>
          <a:p>
            <a:endParaRPr lang="en-GB" sz="1200" b="1" dirty="0" smtClean="0"/>
          </a:p>
          <a:p>
            <a:pPr lvl="0">
              <a:buClr>
                <a:srgbClr val="0074B4"/>
              </a:buClr>
              <a:buFont typeface="Wingdings" pitchFamily="2" charset="2"/>
              <a:buChar char="§"/>
            </a:pPr>
            <a:r>
              <a:rPr lang="en-GB" dirty="0" smtClean="0"/>
              <a:t>Provide financial support for start-up and business development</a:t>
            </a:r>
          </a:p>
          <a:p>
            <a:pPr lvl="0">
              <a:buClr>
                <a:srgbClr val="0074B4"/>
              </a:buClr>
              <a:buFont typeface="Wingdings" pitchFamily="2" charset="2"/>
              <a:buChar char="§"/>
            </a:pPr>
            <a:endParaRPr lang="en-GB" dirty="0" smtClean="0"/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Innovation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Start-up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Business Expansion</a:t>
            </a:r>
            <a:endParaRPr lang="en-IE" dirty="0" smtClean="0"/>
          </a:p>
          <a:p>
            <a:r>
              <a:rPr lang="en-GB" dirty="0" smtClean="0"/>
              <a:t>      </a:t>
            </a:r>
            <a:endParaRPr lang="en-IE" dirty="0" smtClean="0"/>
          </a:p>
          <a:p>
            <a:pPr lvl="0">
              <a:buClr>
                <a:srgbClr val="0074B4"/>
              </a:buClr>
              <a:buFont typeface="Wingdings" pitchFamily="2" charset="2"/>
              <a:buChar char="§"/>
            </a:pPr>
            <a:r>
              <a:rPr lang="en-GB" dirty="0" smtClean="0"/>
              <a:t>Business Training</a:t>
            </a:r>
          </a:p>
          <a:p>
            <a:pPr lvl="0">
              <a:buClr>
                <a:srgbClr val="0074B4"/>
              </a:buClr>
              <a:buFont typeface="Wingdings" pitchFamily="2" charset="2"/>
              <a:buChar char="§"/>
            </a:pPr>
            <a:endParaRPr lang="en-GB" dirty="0" smtClean="0"/>
          </a:p>
          <a:p>
            <a:pPr lvl="0">
              <a:buClr>
                <a:srgbClr val="0074B4"/>
              </a:buClr>
              <a:buFont typeface="Wingdings" pitchFamily="2" charset="2"/>
              <a:buChar char="§"/>
            </a:pPr>
            <a:endParaRPr lang="en-GB" dirty="0" smtClean="0"/>
          </a:p>
          <a:p>
            <a:pPr lvl="0">
              <a:buClr>
                <a:srgbClr val="0074B4"/>
              </a:buClr>
              <a:buFont typeface="Wingdings" pitchFamily="2" charset="2"/>
              <a:buChar char="§"/>
            </a:pPr>
            <a:r>
              <a:rPr lang="en-GB" dirty="0" smtClean="0"/>
              <a:t>Trading On Line Vouchers</a:t>
            </a:r>
            <a:endParaRPr lang="en-IE" dirty="0" smtClean="0"/>
          </a:p>
          <a:p>
            <a:r>
              <a:rPr lang="en-GB" dirty="0" smtClean="0"/>
              <a:t> </a:t>
            </a:r>
            <a:endParaRPr lang="en-IE" dirty="0" smtClean="0"/>
          </a:p>
          <a:p>
            <a:endParaRPr lang="en-IE" sz="900" dirty="0" smtClean="0"/>
          </a:p>
          <a:p>
            <a:pPr>
              <a:buFont typeface="Arial" pitchFamily="34" charset="0"/>
              <a:buChar char="•"/>
            </a:pPr>
            <a:endParaRPr lang="en-IE" sz="900" dirty="0" smtClean="0"/>
          </a:p>
          <a:p>
            <a:pPr>
              <a:buFont typeface="Arial" pitchFamily="34" charset="0"/>
              <a:buChar char="•"/>
            </a:pPr>
            <a:endParaRPr lang="en-US" sz="900" dirty="0"/>
          </a:p>
        </p:txBody>
      </p:sp>
      <p:sp>
        <p:nvSpPr>
          <p:cNvPr id="4" name="Rectangle 3"/>
          <p:cNvSpPr/>
          <p:nvPr/>
        </p:nvSpPr>
        <p:spPr>
          <a:xfrm>
            <a:off x="683568" y="1412776"/>
            <a:ext cx="7888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/>
            <a:r>
              <a:rPr lang="en-GB" b="1" dirty="0" smtClean="0">
                <a:solidFill>
                  <a:srgbClr val="3B3B3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Iv.	 The promotion of Enterprise Support Services</a:t>
            </a:r>
          </a:p>
        </p:txBody>
      </p:sp>
      <p:pic>
        <p:nvPicPr>
          <p:cNvPr id="10" name="Picture 9" descr="_MG_37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420888"/>
            <a:ext cx="4499991" cy="2507807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28662" y="714356"/>
            <a:ext cx="7560890" cy="338380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3568" y="1844824"/>
            <a:ext cx="4320480" cy="3999869"/>
          </a:xfrm>
        </p:spPr>
        <p:txBody>
          <a:bodyPr anchor="t">
            <a:noAutofit/>
          </a:bodyPr>
          <a:lstStyle/>
          <a:p>
            <a:endParaRPr lang="en-GB" sz="1200" b="1" dirty="0" smtClean="0"/>
          </a:p>
          <a:p>
            <a:r>
              <a:rPr lang="en-GB" dirty="0" smtClean="0"/>
              <a:t> </a:t>
            </a:r>
            <a:endParaRPr lang="en-IE" dirty="0" smtClean="0"/>
          </a:p>
          <a:p>
            <a:pPr>
              <a:buFont typeface="Arial" pitchFamily="34" charset="0"/>
              <a:buChar char="•"/>
            </a:pPr>
            <a:endParaRPr lang="en-IE" dirty="0" smtClean="0"/>
          </a:p>
          <a:p>
            <a:pPr lvl="0">
              <a:buClr>
                <a:srgbClr val="0074B4"/>
              </a:buClr>
              <a:buFont typeface="Wingdings" pitchFamily="2" charset="2"/>
              <a:buChar char="§"/>
            </a:pPr>
            <a:r>
              <a:rPr lang="en-GB" dirty="0" smtClean="0"/>
              <a:t>Mentoring</a:t>
            </a:r>
          </a:p>
          <a:p>
            <a:pPr lvl="0">
              <a:buClr>
                <a:srgbClr val="0074B4"/>
              </a:buClr>
              <a:buFont typeface="Wingdings" pitchFamily="2" charset="2"/>
              <a:buChar char="§"/>
            </a:pPr>
            <a:endParaRPr lang="en-GB" dirty="0" smtClean="0"/>
          </a:p>
          <a:p>
            <a:pPr lvl="0">
              <a:buClr>
                <a:srgbClr val="0074B4"/>
              </a:buClr>
              <a:buFont typeface="Wingdings" pitchFamily="2" charset="2"/>
              <a:buChar char="§"/>
            </a:pPr>
            <a:r>
              <a:rPr lang="en-GB" smtClean="0"/>
              <a:t>Micro Finance</a:t>
            </a:r>
            <a:endParaRPr lang="en-IE" dirty="0" smtClean="0"/>
          </a:p>
          <a:p>
            <a:endParaRPr lang="en-IE" sz="900" dirty="0" smtClean="0"/>
          </a:p>
          <a:p>
            <a:pPr>
              <a:buFont typeface="Arial" pitchFamily="34" charset="0"/>
              <a:buChar char="•"/>
            </a:pPr>
            <a:endParaRPr lang="en-IE" sz="900" dirty="0" smtClean="0"/>
          </a:p>
          <a:p>
            <a:pPr>
              <a:buFont typeface="Arial" pitchFamily="34" charset="0"/>
              <a:buChar char="•"/>
            </a:pPr>
            <a:endParaRPr lang="en-US" sz="900" dirty="0"/>
          </a:p>
        </p:txBody>
      </p:sp>
      <p:sp>
        <p:nvSpPr>
          <p:cNvPr id="4" name="Rectangle 3"/>
          <p:cNvSpPr/>
          <p:nvPr/>
        </p:nvSpPr>
        <p:spPr>
          <a:xfrm>
            <a:off x="683568" y="1412776"/>
            <a:ext cx="7888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/>
            <a:r>
              <a:rPr lang="en-GB" b="1" dirty="0" smtClean="0">
                <a:solidFill>
                  <a:srgbClr val="3B3B3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IV.	 The promotion of Enterprise Support Services</a:t>
            </a:r>
          </a:p>
        </p:txBody>
      </p:sp>
      <p:pic>
        <p:nvPicPr>
          <p:cNvPr id="10" name="Picture 9" descr="_MG_37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420888"/>
            <a:ext cx="4499991" cy="2507807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W_PresTemplate_1">
  <a:themeElements>
    <a:clrScheme name="Custom 2">
      <a:dk1>
        <a:srgbClr val="0094BA"/>
      </a:dk1>
      <a:lt1>
        <a:sysClr val="window" lastClr="FFFFFF"/>
      </a:lt1>
      <a:dk2>
        <a:srgbClr val="61BCE0"/>
      </a:dk2>
      <a:lt2>
        <a:srgbClr val="C1C3BC"/>
      </a:lt2>
      <a:accent1>
        <a:srgbClr val="A7CD64"/>
      </a:accent1>
      <a:accent2>
        <a:srgbClr val="007F9C"/>
      </a:accent2>
      <a:accent3>
        <a:srgbClr val="00629B"/>
      </a:accent3>
      <a:accent4>
        <a:srgbClr val="162E74"/>
      </a:accent4>
      <a:accent5>
        <a:srgbClr val="4BACC6"/>
      </a:accent5>
      <a:accent6>
        <a:srgbClr val="90CEE6"/>
      </a:accent6>
      <a:hlink>
        <a:srgbClr val="FFFFFF"/>
      </a:hlink>
      <a:folHlink>
        <a:srgbClr val="007173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ESW_PresTemplate_1.potx</Template>
  <TotalTime>2153</TotalTime>
  <Words>185</Words>
  <Application>Microsoft Office PowerPoint</Application>
  <PresentationFormat>On-screen Show (4:3)</PresentationFormat>
  <Paragraphs>111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  <vt:variant>
        <vt:lpstr>Custom Shows</vt:lpstr>
      </vt:variant>
      <vt:variant>
        <vt:i4>2</vt:i4>
      </vt:variant>
    </vt:vector>
  </HeadingPairs>
  <TitlesOfParts>
    <vt:vector size="16" baseType="lpstr">
      <vt:lpstr>ESW_PresTemplate_1</vt:lpstr>
      <vt:lpstr>Local Enterprise Office Westmeath   </vt:lpstr>
      <vt:lpstr>Presentation by  Christine Charlton</vt:lpstr>
      <vt:lpstr>Agenda</vt:lpstr>
      <vt:lpstr>Policy</vt:lpstr>
      <vt:lpstr>LEO Services and Supports</vt:lpstr>
      <vt:lpstr>Slide 6</vt:lpstr>
      <vt:lpstr>Slide 7</vt:lpstr>
      <vt:lpstr>Slide 8</vt:lpstr>
      <vt:lpstr>Slide 9</vt:lpstr>
      <vt:lpstr>2.  Exploring Export Opportunities – LEO Support</vt:lpstr>
      <vt:lpstr>2.  Exploring Export Opportunities – LEO Support </vt:lpstr>
      <vt:lpstr>1. LEO Services &amp; Support</vt:lpstr>
      <vt:lpstr>Thank You  localenterprise.ie/westmeath  </vt:lpstr>
      <vt:lpstr>County Enterprise Awards</vt:lpstr>
      <vt:lpstr>IBYE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</dc:creator>
  <cp:lastModifiedBy>Louise Lennon</cp:lastModifiedBy>
  <cp:revision>212</cp:revision>
  <dcterms:created xsi:type="dcterms:W3CDTF">2011-04-28T10:07:37Z</dcterms:created>
  <dcterms:modified xsi:type="dcterms:W3CDTF">2017-05-04T16:05:20Z</dcterms:modified>
</cp:coreProperties>
</file>