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58" r:id="rId4"/>
    <p:sldId id="262" r:id="rId5"/>
    <p:sldId id="269" r:id="rId6"/>
    <p:sldId id="259" r:id="rId7"/>
    <p:sldId id="260" r:id="rId8"/>
    <p:sldId id="261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el Kinahan" initials="NK" lastIdx="2" clrIdx="0">
    <p:extLst>
      <p:ext uri="{19B8F6BF-5375-455C-9EA6-DF929625EA0E}">
        <p15:presenceInfo xmlns:p15="http://schemas.microsoft.com/office/powerpoint/2012/main" xmlns="" userId="72402f2c3f97d9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50" autoAdjust="0"/>
    <p:restoredTop sz="82744" autoAdjust="0"/>
  </p:normalViewPr>
  <p:slideViewPr>
    <p:cSldViewPr snapToGrid="0">
      <p:cViewPr>
        <p:scale>
          <a:sx n="46" d="100"/>
          <a:sy n="46" d="100"/>
        </p:scale>
        <p:origin x="-1164" y="-3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15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EE6CD-0B73-4D82-AC9A-627C8C62DF9B}" type="datetimeFigureOut">
              <a:rPr lang="en-IE" smtClean="0"/>
              <a:pPr/>
              <a:t>10/12/2015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EABD0-4012-491A-809C-0A01014664F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63793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EABD0-4012-491A-809C-0A01014664F3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07223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EABD0-4012-491A-809C-0A01014664F3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36061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EABD0-4012-491A-809C-0A01014664F3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273503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EABD0-4012-491A-809C-0A01014664F3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215083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EABD0-4012-491A-809C-0A01014664F3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23144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EABD0-4012-491A-809C-0A01014664F3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418910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EABD0-4012-491A-809C-0A01014664F3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78583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dget.gov.ie/Budgets/2015/Documents/Breakout%206%20Regional%20and%20Rural%20Development%20%20Economic%20recovery%20for%20the%20whole%20country.pdf" TargetMode="External"/><Relationship Id="rId3" Type="http://schemas.openxmlformats.org/officeDocument/2006/relationships/hyperlink" Target="http://www.eesc.europa.eu/?i=portal.en.home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irishrurallink.ie/images/stories/Publications/European%20Rural%20Parliament%202015%20-%20press%20release%20-%20final.pdf" TargetMode="External"/><Relationship Id="rId5" Type="http://schemas.openxmlformats.org/officeDocument/2006/relationships/image" Target="../media/image13.jpeg"/><Relationship Id="rId10" Type="http://schemas.openxmlformats.org/officeDocument/2006/relationships/image" Target="../media/image5.png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099" y="1371600"/>
            <a:ext cx="2645526" cy="912667"/>
          </a:xfrm>
        </p:spPr>
        <p:txBody>
          <a:bodyPr/>
          <a:lstStyle/>
          <a:p>
            <a:r>
              <a:rPr lang="en-IE" sz="2800" dirty="0" smtClean="0"/>
              <a:t>Irish Rural Link</a:t>
            </a:r>
            <a:br>
              <a:rPr lang="en-IE" sz="2800" dirty="0" smtClean="0"/>
            </a:br>
            <a:r>
              <a:rPr lang="en-IE" sz="1800" dirty="0"/>
              <a:t>F</a:t>
            </a:r>
            <a:r>
              <a:rPr lang="en-IE" sz="1800" dirty="0" smtClean="0"/>
              <a:t>ounded 1991</a:t>
            </a:r>
            <a:endParaRPr lang="en-IE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898" y="1068293"/>
            <a:ext cx="2294627" cy="1375541"/>
          </a:xfrm>
          <a:prstGeom prst="rect">
            <a:avLst/>
          </a:prstGeom>
          <a:effectLst>
            <a:softEdge rad="12700"/>
          </a:effectLst>
          <a:scene3d>
            <a:camera prst="orthographicFront">
              <a:rot lat="0" lon="21299999" rev="0"/>
            </a:camera>
            <a:lightRig rig="threePt" dir="t"/>
          </a:scene3d>
          <a:sp3d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445076" y="2781301"/>
            <a:ext cx="2550270" cy="438150"/>
          </a:xfrm>
        </p:spPr>
        <p:txBody>
          <a:bodyPr/>
          <a:lstStyle/>
          <a:p>
            <a:r>
              <a:rPr lang="en-IE" smtClean="0"/>
              <a:t>General overview</a:t>
            </a:r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928" y="3343276"/>
            <a:ext cx="3572566" cy="17801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xmlns="" val="26806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405" y="1006702"/>
            <a:ext cx="8825659" cy="704088"/>
          </a:xfrm>
        </p:spPr>
        <p:txBody>
          <a:bodyPr/>
          <a:lstStyle/>
          <a:p>
            <a:pPr algn="ctr"/>
            <a:r>
              <a:rPr lang="en-IE" dirty="0"/>
              <a:t>Our Vision and 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2400" b="1" dirty="0"/>
              <a:t>“Our Vision”</a:t>
            </a:r>
          </a:p>
          <a:p>
            <a:r>
              <a:rPr lang="en-IE" b="1" dirty="0"/>
              <a:t> is of </a:t>
            </a:r>
            <a:r>
              <a:rPr lang="en-IE" b="1" dirty="0" smtClean="0"/>
              <a:t>vibrant</a:t>
            </a:r>
            <a:r>
              <a:rPr lang="en-IE" b="1" dirty="0"/>
              <a:t>, inclusive and sustainable rural communities that contribute to an equitable and just society’.</a:t>
            </a:r>
          </a:p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2235" y="2603500"/>
            <a:ext cx="4057365" cy="3416300"/>
          </a:xfrm>
        </p:spPr>
        <p:txBody>
          <a:bodyPr/>
          <a:lstStyle/>
          <a:p>
            <a:pPr marL="0" indent="0">
              <a:buNone/>
            </a:pPr>
            <a:r>
              <a:rPr lang="en-IE" sz="2400" b="1" dirty="0"/>
              <a:t>“Our Mission”</a:t>
            </a:r>
          </a:p>
          <a:p>
            <a:r>
              <a:rPr lang="en-IE" b="1" dirty="0"/>
              <a:t> is to influence and inform local, regional, national and European development policies and programmes in favour of rural communities especially those who are marginalised as a result of poverty and social </a:t>
            </a:r>
            <a:r>
              <a:rPr lang="en-IE" b="1" dirty="0" smtClean="0"/>
              <a:t>exclusion</a:t>
            </a:r>
            <a:r>
              <a:rPr lang="en-IE" dirty="0" smtClean="0"/>
              <a:t>.’</a:t>
            </a:r>
            <a:endParaRPr lang="en-IE" dirty="0"/>
          </a:p>
          <a:p>
            <a:pPr>
              <a:buNone/>
            </a:pPr>
            <a:endParaRPr lang="en-IE" dirty="0"/>
          </a:p>
        </p:txBody>
      </p:sp>
      <p:pic>
        <p:nvPicPr>
          <p:cNvPr id="1030" name="Picture 6" descr="vision-mission.jpg (800×548)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4920" y="4165187"/>
            <a:ext cx="3301480" cy="22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237" y="988698"/>
            <a:ext cx="1303365" cy="7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86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350" y="1013531"/>
            <a:ext cx="8285163" cy="706964"/>
          </a:xfrm>
        </p:spPr>
        <p:txBody>
          <a:bodyPr/>
          <a:lstStyle/>
          <a:p>
            <a:r>
              <a:rPr lang="en-IE" dirty="0" smtClean="0"/>
              <a:t>The Organisation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512" y="2627852"/>
            <a:ext cx="7758651" cy="3851198"/>
          </a:xfrm>
        </p:spPr>
        <p:txBody>
          <a:bodyPr>
            <a:normAutofit fontScale="92500" lnSpcReduction="20000"/>
          </a:bodyPr>
          <a:lstStyle/>
          <a:p>
            <a:r>
              <a:rPr lang="en-IE" sz="2400" dirty="0" smtClean="0"/>
              <a:t>is </a:t>
            </a:r>
            <a:r>
              <a:rPr lang="en-IE" sz="2400" dirty="0"/>
              <a:t>a national network of </a:t>
            </a:r>
            <a:r>
              <a:rPr lang="en-IE" sz="2400" b="1" dirty="0"/>
              <a:t>organisations</a:t>
            </a:r>
            <a:r>
              <a:rPr lang="en-IE" sz="2400" dirty="0"/>
              <a:t> and</a:t>
            </a:r>
            <a:r>
              <a:rPr lang="en-IE" sz="2400" b="1" dirty="0"/>
              <a:t> individuals </a:t>
            </a:r>
            <a:r>
              <a:rPr lang="en-IE" sz="2400" dirty="0"/>
              <a:t>campaigning for sustainable rural development in Ireland and Europe. </a:t>
            </a:r>
          </a:p>
          <a:p>
            <a:r>
              <a:rPr lang="en-IE" sz="2400" dirty="0"/>
              <a:t>represents the interests of </a:t>
            </a:r>
            <a:r>
              <a:rPr lang="en-IE" sz="2400" b="1" dirty="0"/>
              <a:t>community groups</a:t>
            </a:r>
            <a:r>
              <a:rPr lang="en-IE" sz="2400" dirty="0"/>
              <a:t> in disadvantaged and marginalised rural areas by highlighting problems, </a:t>
            </a:r>
            <a:r>
              <a:rPr lang="en-IE" sz="2400" b="1" dirty="0"/>
              <a:t>advocating appropriate policies</a:t>
            </a:r>
            <a:r>
              <a:rPr lang="en-IE" sz="2400" dirty="0"/>
              <a:t> and sharing experiences and examples of good </a:t>
            </a:r>
            <a:r>
              <a:rPr lang="en-IE" sz="2400" dirty="0" smtClean="0"/>
              <a:t>practice through consultation</a:t>
            </a:r>
            <a:endParaRPr lang="en-IE" sz="2400" dirty="0"/>
          </a:p>
          <a:p>
            <a:r>
              <a:rPr lang="en-IE" sz="2400" dirty="0"/>
              <a:t>a </a:t>
            </a:r>
            <a:r>
              <a:rPr lang="en-IE" sz="2400" b="1" dirty="0"/>
              <a:t>non-profit organisation</a:t>
            </a:r>
            <a:r>
              <a:rPr lang="en-IE" sz="2400" dirty="0"/>
              <a:t>, has grown significantly since its inception and now directly represents over </a:t>
            </a:r>
            <a:r>
              <a:rPr lang="en-IE" sz="2400" b="1" dirty="0" smtClean="0"/>
              <a:t>1,200 </a:t>
            </a:r>
            <a:r>
              <a:rPr lang="en-IE" sz="2400" b="1" dirty="0"/>
              <a:t>community groups </a:t>
            </a:r>
            <a:r>
              <a:rPr lang="en-IE" sz="2400" dirty="0"/>
              <a:t>with a combined </a:t>
            </a:r>
            <a:r>
              <a:rPr lang="en-IE" sz="2400" b="1" dirty="0"/>
              <a:t>membership of 25,000.</a:t>
            </a:r>
          </a:p>
          <a:p>
            <a:endParaRPr lang="en-IE" sz="2000" dirty="0"/>
          </a:p>
          <a:p>
            <a:endParaRPr lang="en-IE" dirty="0"/>
          </a:p>
        </p:txBody>
      </p:sp>
      <p:pic>
        <p:nvPicPr>
          <p:cNvPr id="2050" name="Picture 2" descr="http://www.gapea.se/Filer/2012/organis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41358"/>
            <a:ext cx="4179136" cy="36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963" y="927849"/>
            <a:ext cx="1469620" cy="8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76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943100"/>
            <a:ext cx="2838450" cy="800100"/>
          </a:xfrm>
          <a:effectLst>
            <a:softEdge rad="63500"/>
          </a:effectLst>
        </p:spPr>
        <p:txBody>
          <a:bodyPr/>
          <a:lstStyle/>
          <a:p>
            <a:pPr algn="ctr"/>
            <a:r>
              <a:rPr lang="en-IE" dirty="0" smtClean="0"/>
              <a:t>Our Board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2145" y="3547872"/>
            <a:ext cx="5743956" cy="247802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400" b="1" dirty="0" smtClean="0"/>
              <a:t>The Executive Board of IRL are elected by its members.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400" b="1" dirty="0" smtClean="0"/>
              <a:t>It consists of </a:t>
            </a:r>
            <a:r>
              <a:rPr lang="en-IE" sz="2400" b="1" dirty="0" smtClean="0"/>
              <a:t>18 </a:t>
            </a:r>
            <a:r>
              <a:rPr lang="en-IE" sz="2400" b="1" dirty="0" smtClean="0"/>
              <a:t>members plus co-opted members when deemed necessary.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400" b="1" dirty="0" smtClean="0"/>
              <a:t>We </a:t>
            </a:r>
            <a:r>
              <a:rPr lang="en-IE" sz="2400" b="1" dirty="0" smtClean="0"/>
              <a:t>meet every </a:t>
            </a:r>
            <a:r>
              <a:rPr lang="en-IE" sz="2400" b="1" dirty="0" smtClean="0"/>
              <a:t>6 weeks (approx).</a:t>
            </a:r>
            <a:endParaRPr lang="en-IE" sz="2400" b="1" dirty="0"/>
          </a:p>
        </p:txBody>
      </p:sp>
      <p:pic>
        <p:nvPicPr>
          <p:cNvPr id="1026" name="Picture 2" descr="https://s3-eu-west-1.amazonaws.com/rbi-communities/wp-content/uploads/sites/8/2013/09/wpid-boardroom-meeting-executives-380x2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4775" y="4089146"/>
            <a:ext cx="3619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6448" y="1073198"/>
            <a:ext cx="1559954" cy="935133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5038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171" y="968450"/>
            <a:ext cx="8825659" cy="704088"/>
          </a:xfrm>
        </p:spPr>
        <p:txBody>
          <a:bodyPr/>
          <a:lstStyle/>
          <a:p>
            <a:r>
              <a:rPr lang="en-IE" dirty="0" smtClean="0"/>
              <a:t>  Members : Issue Based Networks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562" y="2362244"/>
            <a:ext cx="5686424" cy="4287794"/>
          </a:xfrm>
        </p:spPr>
        <p:txBody>
          <a:bodyPr>
            <a:normAutofit fontScale="85000" lnSpcReduction="20000"/>
          </a:bodyPr>
          <a:lstStyle/>
          <a:p>
            <a:r>
              <a:rPr lang="en-IE" b="1" dirty="0"/>
              <a:t>Currently IRL is encouraging its various members to form single issue networks within the umbrella of </a:t>
            </a:r>
            <a:r>
              <a:rPr lang="en-IE" b="1" dirty="0" smtClean="0"/>
              <a:t>the IRL </a:t>
            </a:r>
            <a:r>
              <a:rPr lang="en-IE" b="1" dirty="0"/>
              <a:t>organisation. </a:t>
            </a:r>
          </a:p>
          <a:p>
            <a:r>
              <a:rPr lang="en-IE" b="1" dirty="0"/>
              <a:t>The advantages are:</a:t>
            </a:r>
          </a:p>
          <a:p>
            <a:pPr lvl="0"/>
            <a:r>
              <a:rPr lang="en-IE" dirty="0" smtClean="0"/>
              <a:t>That </a:t>
            </a:r>
            <a:r>
              <a:rPr lang="en-IE" dirty="0"/>
              <a:t>we will support experts, who are knowledgeable about their area of interest.</a:t>
            </a:r>
          </a:p>
          <a:p>
            <a:pPr lvl="0"/>
            <a:r>
              <a:rPr lang="en-IE" dirty="0"/>
              <a:t> It allows the interest groups to participate at the heart of policy making and in that context bring greater integrity to the problems and opportunities that may materialise.</a:t>
            </a:r>
          </a:p>
          <a:p>
            <a:pPr lvl="0"/>
            <a:r>
              <a:rPr lang="en-IE" dirty="0"/>
              <a:t>The wider membership of IRL is also better </a:t>
            </a:r>
            <a:r>
              <a:rPr lang="en-IE" dirty="0" smtClean="0"/>
              <a:t>informed, </a:t>
            </a:r>
            <a:r>
              <a:rPr lang="en-IE" dirty="0"/>
              <a:t>and because of that is more likely to take into account the issues that affect rural communities.</a:t>
            </a:r>
          </a:p>
          <a:p>
            <a:pPr lvl="0"/>
            <a:r>
              <a:rPr lang="en-IE" dirty="0"/>
              <a:t>The agreed policy, because it is accepted by the wider rural family is more likely to be successful in terms of its influence</a:t>
            </a:r>
            <a:r>
              <a:rPr lang="en-IE" dirty="0" smtClean="0"/>
              <a:t>.</a:t>
            </a:r>
          </a:p>
          <a:p>
            <a:pPr lvl="0"/>
            <a:r>
              <a:rPr lang="en-IE" b="1" dirty="0" smtClean="0"/>
              <a:t>This process is the preferred method for consultation to Government</a:t>
            </a:r>
          </a:p>
          <a:p>
            <a:pPr lvl="0"/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9101" y="2312988"/>
            <a:ext cx="4241800" cy="4441022"/>
          </a:xfrm>
        </p:spPr>
      </p:pic>
      <p:pic>
        <p:nvPicPr>
          <p:cNvPr id="1028" name="Picture 4" descr="http://3z489t2p9kbdv4il24as7q51.wpengine.netdna-cdn.com/wp-content/uploads/2008/07/social-netwo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2095" y="3015322"/>
            <a:ext cx="3768541" cy="282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827" y="968450"/>
            <a:ext cx="1306827" cy="78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26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04" y="992705"/>
            <a:ext cx="8825659" cy="704088"/>
          </a:xfrm>
        </p:spPr>
        <p:txBody>
          <a:bodyPr/>
          <a:lstStyle/>
          <a:p>
            <a:pPr algn="ctr"/>
            <a:r>
              <a:rPr lang="en-IE" sz="3200" b="1" dirty="0" smtClean="0"/>
              <a:t>Partners</a:t>
            </a:r>
            <a:r>
              <a:rPr lang="en-IE" sz="3200" dirty="0" smtClean="0"/>
              <a:t>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“</a:t>
            </a:r>
            <a:r>
              <a:rPr lang="en-IE" sz="2800" b="1" dirty="0" smtClean="0"/>
              <a:t>The </a:t>
            </a:r>
            <a:r>
              <a:rPr lang="en-IE" sz="2800" b="1" u="sng" dirty="0" smtClean="0"/>
              <a:t>Community &amp; Voluntary Pillar</a:t>
            </a:r>
            <a:r>
              <a:rPr lang="en-IE" sz="2800" b="1" dirty="0" smtClean="0"/>
              <a:t>”</a:t>
            </a:r>
            <a:r>
              <a:rPr lang="en-IE" sz="2800" dirty="0" smtClean="0"/>
              <a:t/>
            </a:r>
            <a:br>
              <a:rPr lang="en-IE" sz="2800" dirty="0" smtClean="0"/>
            </a:br>
            <a:r>
              <a:rPr lang="en-IE" sz="2800" dirty="0" smtClean="0"/>
              <a:t>Building Sustainable Rural Communities</a:t>
            </a:r>
            <a:endParaRPr lang="en-IE" sz="2800" dirty="0"/>
          </a:p>
        </p:txBody>
      </p:sp>
      <p:pic>
        <p:nvPicPr>
          <p:cNvPr id="5" name="Picture 8" descr="http://www.disability-federation.ie/userfiles/image/Pil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887" y="2308860"/>
            <a:ext cx="7299595" cy="452927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95456" y="3586579"/>
            <a:ext cx="4208016" cy="2130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3699214" y="4190234"/>
            <a:ext cx="400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</a:rPr>
              <a:t>The Community &amp; Voluntary Pillar</a:t>
            </a:r>
          </a:p>
          <a:p>
            <a:pPr algn="ctr"/>
            <a:r>
              <a:rPr lang="en-IE" dirty="0" smtClean="0">
                <a:solidFill>
                  <a:schemeClr val="bg1"/>
                </a:solidFill>
              </a:rPr>
              <a:t>Protecting the Vulnerable</a:t>
            </a:r>
          </a:p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763" y="669140"/>
            <a:ext cx="868066" cy="51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4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344" y="761445"/>
            <a:ext cx="8754486" cy="704088"/>
          </a:xfrm>
        </p:spPr>
        <p:txBody>
          <a:bodyPr/>
          <a:lstStyle/>
          <a:p>
            <a:r>
              <a:rPr lang="en-IE" sz="2800" b="1" dirty="0" smtClean="0"/>
              <a:t>About the Community </a:t>
            </a:r>
            <a:r>
              <a:rPr lang="en-IE" sz="2800" b="1" dirty="0"/>
              <a:t>and Voluntary </a:t>
            </a:r>
            <a:r>
              <a:rPr lang="en-IE" sz="2800" b="1" dirty="0" smtClean="0"/>
              <a:t>Pillar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sz="2800" b="1" dirty="0" smtClean="0"/>
              <a:t>(IRL current Secretariat)</a:t>
            </a:r>
            <a:endParaRPr lang="en-IE" sz="2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696" y="2971801"/>
            <a:ext cx="5785892" cy="2888672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1121" y="2624002"/>
            <a:ext cx="5345915" cy="3922271"/>
          </a:xfrm>
        </p:spPr>
        <p:txBody>
          <a:bodyPr>
            <a:normAutofit/>
          </a:bodyPr>
          <a:lstStyle/>
          <a:p>
            <a:r>
              <a:rPr lang="en-IE" dirty="0"/>
              <a:t>The </a:t>
            </a:r>
            <a:r>
              <a:rPr lang="en-IE" dirty="0" smtClean="0"/>
              <a:t>Community and Voluntary </a:t>
            </a:r>
            <a:r>
              <a:rPr lang="en-IE" dirty="0"/>
              <a:t>Pillar is </a:t>
            </a:r>
            <a:r>
              <a:rPr lang="en-IE" b="1" dirty="0"/>
              <a:t>nominated by government </a:t>
            </a:r>
            <a:r>
              <a:rPr lang="en-IE" dirty="0"/>
              <a:t>as the recognised advocate source with rights to participate in the </a:t>
            </a:r>
            <a:r>
              <a:rPr lang="en-IE" b="1" dirty="0"/>
              <a:t>social dialogue process</a:t>
            </a:r>
            <a:r>
              <a:rPr lang="en-IE" dirty="0" smtClean="0"/>
              <a:t>.</a:t>
            </a:r>
          </a:p>
          <a:p>
            <a:r>
              <a:rPr lang="en-IE" dirty="0"/>
              <a:t>Social dialogue </a:t>
            </a:r>
            <a:r>
              <a:rPr lang="en-IE" b="1" dirty="0"/>
              <a:t>gives IRL rights to represent rural issues</a:t>
            </a:r>
            <a:r>
              <a:rPr lang="en-IE" dirty="0"/>
              <a:t> direct to Government</a:t>
            </a:r>
            <a:r>
              <a:rPr lang="en-IE" dirty="0" smtClean="0"/>
              <a:t>.</a:t>
            </a:r>
            <a:endParaRPr lang="en-IE" dirty="0"/>
          </a:p>
          <a:p>
            <a:r>
              <a:rPr lang="en-IE" b="1" dirty="0"/>
              <a:t>17 National members </a:t>
            </a:r>
            <a:r>
              <a:rPr lang="en-IE" dirty="0"/>
              <a:t>: Representing children, unemployed, disability, community and social justice, housing, older people and </a:t>
            </a:r>
            <a:r>
              <a:rPr lang="en-IE" dirty="0" smtClean="0"/>
              <a:t>rural Development.</a:t>
            </a:r>
            <a:endParaRPr lang="en-IE" dirty="0"/>
          </a:p>
          <a:p>
            <a:r>
              <a:rPr lang="en-IE" dirty="0" smtClean="0"/>
              <a:t>Inherent </a:t>
            </a:r>
            <a:r>
              <a:rPr lang="en-IE" dirty="0"/>
              <a:t>in such analysis is that IRL along with its colleagues are ‘critical’ of policies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8272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645" y="969264"/>
            <a:ext cx="7517967" cy="704088"/>
          </a:xfrm>
        </p:spPr>
        <p:txBody>
          <a:bodyPr/>
          <a:lstStyle/>
          <a:p>
            <a:pPr algn="ctr"/>
            <a:r>
              <a:rPr lang="en-IE" b="1" dirty="0" smtClean="0"/>
              <a:t>What we do at home &amp; Europe </a:t>
            </a:r>
            <a:endParaRPr lang="en-IE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4249" y="2606965"/>
            <a:ext cx="5314742" cy="3710707"/>
          </a:xfrm>
        </p:spPr>
        <p:txBody>
          <a:bodyPr>
            <a:normAutofit fontScale="92500" lnSpcReduction="20000"/>
          </a:bodyPr>
          <a:lstStyle/>
          <a:p>
            <a:r>
              <a:rPr lang="en-IE" dirty="0"/>
              <a:t>IRL writes </a:t>
            </a:r>
            <a:r>
              <a:rPr lang="en-IE" b="1" dirty="0" smtClean="0"/>
              <a:t>submissions</a:t>
            </a:r>
            <a:r>
              <a:rPr lang="en-IE" dirty="0" smtClean="0"/>
              <a:t> and </a:t>
            </a:r>
            <a:r>
              <a:rPr lang="en-IE" b="1" dirty="0" smtClean="0"/>
              <a:t>articles</a:t>
            </a:r>
            <a:r>
              <a:rPr lang="en-IE" dirty="0" smtClean="0"/>
              <a:t> </a:t>
            </a:r>
            <a:r>
              <a:rPr lang="en-IE" dirty="0"/>
              <a:t>on rural issues e.g. rural transport, services, infrastructure, income and so on.</a:t>
            </a:r>
          </a:p>
          <a:p>
            <a:r>
              <a:rPr lang="en-IE" dirty="0"/>
              <a:t>IRL makes </a:t>
            </a:r>
            <a:r>
              <a:rPr lang="en-IE" b="1" dirty="0"/>
              <a:t>submissions</a:t>
            </a:r>
            <a:r>
              <a:rPr lang="en-IE" dirty="0"/>
              <a:t> to individual </a:t>
            </a:r>
            <a:r>
              <a:rPr lang="en-IE" b="1" dirty="0"/>
              <a:t>Government Departments</a:t>
            </a:r>
            <a:r>
              <a:rPr lang="en-IE" dirty="0"/>
              <a:t>  or  advise on </a:t>
            </a:r>
            <a:r>
              <a:rPr lang="en-IE" b="1" dirty="0"/>
              <a:t>specific </a:t>
            </a:r>
            <a:r>
              <a:rPr lang="en-IE" b="1" dirty="0" smtClean="0"/>
              <a:t>issues</a:t>
            </a:r>
            <a:endParaRPr lang="en-IE" b="1" dirty="0"/>
          </a:p>
          <a:p>
            <a:r>
              <a:rPr lang="en-IE" dirty="0"/>
              <a:t>IRL has access to all of the </a:t>
            </a:r>
            <a:r>
              <a:rPr lang="en-IE" b="1" dirty="0"/>
              <a:t>political parties </a:t>
            </a:r>
            <a:r>
              <a:rPr lang="en-IE" dirty="0"/>
              <a:t>and elected members at local and national level.</a:t>
            </a:r>
          </a:p>
          <a:p>
            <a:r>
              <a:rPr lang="en-IE" dirty="0"/>
              <a:t>Is represented at </a:t>
            </a:r>
            <a:r>
              <a:rPr lang="en-IE" b="1" dirty="0"/>
              <a:t>EU level.</a:t>
            </a:r>
          </a:p>
          <a:p>
            <a:r>
              <a:rPr lang="en-IE" dirty="0"/>
              <a:t>Sits on various </a:t>
            </a:r>
            <a:r>
              <a:rPr lang="en-IE" b="1" dirty="0" smtClean="0"/>
              <a:t>government committees</a:t>
            </a:r>
            <a:r>
              <a:rPr lang="en-IE" dirty="0" smtClean="0"/>
              <a:t>, such as </a:t>
            </a:r>
            <a:r>
              <a:rPr lang="en-IE" dirty="0" smtClean="0"/>
              <a:t>Peatlands Council, ESIOP, National Rural Water Services Committee, NESF, National transport Forum</a:t>
            </a:r>
            <a:r>
              <a:rPr lang="en-IE" dirty="0" smtClean="0"/>
              <a:t>.</a:t>
            </a:r>
            <a:endParaRPr lang="en-IE" dirty="0"/>
          </a:p>
          <a:p>
            <a:endParaRPr lang="en-IE" dirty="0"/>
          </a:p>
        </p:txBody>
      </p:sp>
      <p:pic>
        <p:nvPicPr>
          <p:cNvPr id="8" name="Content Placeholder 7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53" y="2315018"/>
            <a:ext cx="3493498" cy="106581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9614" y="3567010"/>
            <a:ext cx="2919031" cy="17643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6162" y="5517497"/>
            <a:ext cx="5396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/>
              <a:t>IRL CEO Seamus Boland at the EESC in Brussels and the National Economic Dialogue event Dublin</a:t>
            </a:r>
          </a:p>
          <a:p>
            <a:pPr algn="ctr"/>
            <a:r>
              <a:rPr lang="en-IE" sz="1400" b="1" dirty="0" smtClean="0"/>
              <a:t> (Advocating Local Public Banks)</a:t>
            </a:r>
            <a:endParaRPr lang="en-IE" sz="1400" b="1" dirty="0"/>
          </a:p>
        </p:txBody>
      </p:sp>
      <p:pic>
        <p:nvPicPr>
          <p:cNvPr id="5" name="Picture 4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15" y="3580161"/>
            <a:ext cx="1531272" cy="1764314"/>
          </a:xfrm>
          <a:prstGeom prst="rect">
            <a:avLst/>
          </a:prstGeom>
        </p:spPr>
      </p:pic>
      <p:pic>
        <p:nvPicPr>
          <p:cNvPr id="7" name="Picture 6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536" y="3521279"/>
            <a:ext cx="1386659" cy="1882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4247" y="923647"/>
            <a:ext cx="1330734" cy="79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12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6"/>
            <a:ext cx="8825657" cy="1307049"/>
          </a:xfrm>
        </p:spPr>
        <p:txBody>
          <a:bodyPr>
            <a:noAutofit/>
          </a:bodyPr>
          <a:lstStyle/>
          <a:p>
            <a:pPr algn="ctr"/>
            <a:r>
              <a:rPr lang="en-IE" sz="3600" b="1" dirty="0" smtClean="0"/>
              <a:t>Thank You</a:t>
            </a:r>
            <a:r>
              <a:rPr lang="en-IE" sz="3600" b="1" smtClean="0"/>
              <a:t/>
            </a:r>
            <a:br>
              <a:rPr lang="en-IE" sz="3600" b="1" smtClean="0"/>
            </a:br>
            <a:endParaRPr lang="en-IE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9659" y="1143000"/>
            <a:ext cx="3336252" cy="199995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32887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9303</TotalTime>
  <Words>441</Words>
  <Application>Microsoft Office PowerPoint</Application>
  <PresentationFormat>Custom</PresentationFormat>
  <Paragraphs>47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 Boardroom</vt:lpstr>
      <vt:lpstr>Irish Rural Link Founded 1991</vt:lpstr>
      <vt:lpstr>Our Vision and Mission Statement</vt:lpstr>
      <vt:lpstr>The Organisation </vt:lpstr>
      <vt:lpstr>Our Board</vt:lpstr>
      <vt:lpstr>  Members : Issue Based Networks</vt:lpstr>
      <vt:lpstr>Partners  “The Community &amp; Voluntary Pillar” Building Sustainable Rural Communities</vt:lpstr>
      <vt:lpstr>About the Community and Voluntary Pillar (IRL current Secretariat)</vt:lpstr>
      <vt:lpstr>What we do at home &amp; Europe 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Banking for Ireland</dc:title>
  <dc:creator>Noel Kinahan</dc:creator>
  <cp:lastModifiedBy>Maria</cp:lastModifiedBy>
  <cp:revision>225</cp:revision>
  <cp:lastPrinted>2015-10-20T09:35:01Z</cp:lastPrinted>
  <dcterms:created xsi:type="dcterms:W3CDTF">2015-10-14T17:56:34Z</dcterms:created>
  <dcterms:modified xsi:type="dcterms:W3CDTF">2015-12-10T11:14:35Z</dcterms:modified>
</cp:coreProperties>
</file>